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 id="2147483665" r:id="rId2"/>
  </p:sldMasterIdLst>
  <p:notesMasterIdLst>
    <p:notesMasterId r:id="rId30"/>
  </p:notesMasterIdLst>
  <p:handoutMasterIdLst>
    <p:handoutMasterId r:id="rId31"/>
  </p:handoutMasterIdLst>
  <p:sldIdLst>
    <p:sldId id="1193" r:id="rId3"/>
    <p:sldId id="1262" r:id="rId4"/>
    <p:sldId id="1263" r:id="rId5"/>
    <p:sldId id="1279" r:id="rId6"/>
    <p:sldId id="1264" r:id="rId7"/>
    <p:sldId id="1265" r:id="rId8"/>
    <p:sldId id="1266" r:id="rId9"/>
    <p:sldId id="1267" r:id="rId10"/>
    <p:sldId id="1269" r:id="rId11"/>
    <p:sldId id="1270" r:id="rId12"/>
    <p:sldId id="1271" r:id="rId13"/>
    <p:sldId id="1272" r:id="rId14"/>
    <p:sldId id="1273" r:id="rId15"/>
    <p:sldId id="1274" r:id="rId16"/>
    <p:sldId id="1277" r:id="rId17"/>
    <p:sldId id="1278" r:id="rId18"/>
    <p:sldId id="1280" r:id="rId19"/>
    <p:sldId id="1275" r:id="rId20"/>
    <p:sldId id="1254" r:id="rId21"/>
    <p:sldId id="1256" r:id="rId22"/>
    <p:sldId id="1276" r:id="rId23"/>
    <p:sldId id="1258" r:id="rId24"/>
    <p:sldId id="1260" r:id="rId25"/>
    <p:sldId id="1261" r:id="rId26"/>
    <p:sldId id="1243" r:id="rId27"/>
    <p:sldId id="1248" r:id="rId28"/>
    <p:sldId id="1246" r:id="rId29"/>
  </p:sldIdLst>
  <p:sldSz cx="9144000" cy="6858000" type="screen4x3"/>
  <p:notesSz cx="6797675" cy="9926638"/>
  <p:defaultTextStyle>
    <a:defPPr>
      <a:defRPr lang="pt-BR"/>
    </a:defPPr>
    <a:lvl1pPr algn="l" rtl="0" fontAlgn="base">
      <a:spcBef>
        <a:spcPct val="50000"/>
      </a:spcBef>
      <a:spcAft>
        <a:spcPct val="0"/>
      </a:spcAft>
      <a:defRPr sz="1700" kern="1200">
        <a:solidFill>
          <a:schemeClr val="tx1"/>
        </a:solidFill>
        <a:latin typeface="Arial" charset="0"/>
        <a:ea typeface="+mn-ea"/>
        <a:cs typeface="+mn-cs"/>
      </a:defRPr>
    </a:lvl1pPr>
    <a:lvl2pPr marL="457200" algn="l" rtl="0" fontAlgn="base">
      <a:spcBef>
        <a:spcPct val="50000"/>
      </a:spcBef>
      <a:spcAft>
        <a:spcPct val="0"/>
      </a:spcAft>
      <a:defRPr sz="1700" kern="1200">
        <a:solidFill>
          <a:schemeClr val="tx1"/>
        </a:solidFill>
        <a:latin typeface="Arial" charset="0"/>
        <a:ea typeface="+mn-ea"/>
        <a:cs typeface="+mn-cs"/>
      </a:defRPr>
    </a:lvl2pPr>
    <a:lvl3pPr marL="914400" algn="l" rtl="0" fontAlgn="base">
      <a:spcBef>
        <a:spcPct val="50000"/>
      </a:spcBef>
      <a:spcAft>
        <a:spcPct val="0"/>
      </a:spcAft>
      <a:defRPr sz="1700" kern="1200">
        <a:solidFill>
          <a:schemeClr val="tx1"/>
        </a:solidFill>
        <a:latin typeface="Arial" charset="0"/>
        <a:ea typeface="+mn-ea"/>
        <a:cs typeface="+mn-cs"/>
      </a:defRPr>
    </a:lvl3pPr>
    <a:lvl4pPr marL="1371600" algn="l" rtl="0" fontAlgn="base">
      <a:spcBef>
        <a:spcPct val="50000"/>
      </a:spcBef>
      <a:spcAft>
        <a:spcPct val="0"/>
      </a:spcAft>
      <a:defRPr sz="1700" kern="1200">
        <a:solidFill>
          <a:schemeClr val="tx1"/>
        </a:solidFill>
        <a:latin typeface="Arial" charset="0"/>
        <a:ea typeface="+mn-ea"/>
        <a:cs typeface="+mn-cs"/>
      </a:defRPr>
    </a:lvl4pPr>
    <a:lvl5pPr marL="1828800" algn="l" rtl="0" fontAlgn="base">
      <a:spcBef>
        <a:spcPct val="50000"/>
      </a:spcBef>
      <a:spcAft>
        <a:spcPct val="0"/>
      </a:spcAft>
      <a:defRPr sz="1700" kern="1200">
        <a:solidFill>
          <a:schemeClr val="tx1"/>
        </a:solidFill>
        <a:latin typeface="Arial" charset="0"/>
        <a:ea typeface="+mn-ea"/>
        <a:cs typeface="+mn-cs"/>
      </a:defRPr>
    </a:lvl5pPr>
    <a:lvl6pPr marL="2286000" algn="l" defTabSz="914400" rtl="0" eaLnBrk="1" latinLnBrk="0" hangingPunct="1">
      <a:defRPr sz="1700" kern="1200">
        <a:solidFill>
          <a:schemeClr val="tx1"/>
        </a:solidFill>
        <a:latin typeface="Arial" charset="0"/>
        <a:ea typeface="+mn-ea"/>
        <a:cs typeface="+mn-cs"/>
      </a:defRPr>
    </a:lvl6pPr>
    <a:lvl7pPr marL="2743200" algn="l" defTabSz="914400" rtl="0" eaLnBrk="1" latinLnBrk="0" hangingPunct="1">
      <a:defRPr sz="1700" kern="1200">
        <a:solidFill>
          <a:schemeClr val="tx1"/>
        </a:solidFill>
        <a:latin typeface="Arial" charset="0"/>
        <a:ea typeface="+mn-ea"/>
        <a:cs typeface="+mn-cs"/>
      </a:defRPr>
    </a:lvl7pPr>
    <a:lvl8pPr marL="3200400" algn="l" defTabSz="914400" rtl="0" eaLnBrk="1" latinLnBrk="0" hangingPunct="1">
      <a:defRPr sz="1700" kern="1200">
        <a:solidFill>
          <a:schemeClr val="tx1"/>
        </a:solidFill>
        <a:latin typeface="Arial" charset="0"/>
        <a:ea typeface="+mn-ea"/>
        <a:cs typeface="+mn-cs"/>
      </a:defRPr>
    </a:lvl8pPr>
    <a:lvl9pPr marL="3657600" algn="l" defTabSz="914400" rtl="0" eaLnBrk="1" latinLnBrk="0" hangingPunct="1">
      <a:defRPr sz="17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1968">
          <p15:clr>
            <a:srgbClr val="A4A3A4"/>
          </p15:clr>
        </p15:guide>
        <p15:guide id="2" pos="2880">
          <p15:clr>
            <a:srgbClr val="A4A3A4"/>
          </p15:clr>
        </p15:guide>
      </p15:sldGuideLst>
    </p:ext>
    <p:ext uri="{2D200454-40CA-4A62-9FC3-DE9A4176ACB9}">
      <p15:notesGuideLst xmlns:p15="http://schemas.microsoft.com/office/powerpoint/2012/main" xmlns="">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do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FF00FF"/>
    <a:srgbClr val="FFCC00"/>
    <a:srgbClr val="000066"/>
    <a:srgbClr val="333300"/>
    <a:srgbClr val="FF0000"/>
    <a:srgbClr val="0033CC"/>
    <a:srgbClr val="FFFFCC"/>
    <a:srgbClr val="0066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14" autoAdjust="0"/>
    <p:restoredTop sz="94618" autoAdjust="0"/>
  </p:normalViewPr>
  <p:slideViewPr>
    <p:cSldViewPr>
      <p:cViewPr>
        <p:scale>
          <a:sx n="90" d="100"/>
          <a:sy n="90" d="100"/>
        </p:scale>
        <p:origin x="-1002" y="-66"/>
      </p:cViewPr>
      <p:guideLst>
        <p:guide orient="horz" pos="196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7" d="100"/>
          <a:sy n="37" d="100"/>
        </p:scale>
        <p:origin x="-1584" y="-7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97CB23-1DB3-463B-B2DB-9DF7FAE36A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pt-BR"/>
        </a:p>
      </dgm:t>
    </dgm:pt>
    <dgm:pt modelId="{380C2AFB-2FF1-4267-8371-7E09FE026278}">
      <dgm:prSet custT="1"/>
      <dgm:spPr>
        <a:solidFill>
          <a:schemeClr val="accent1">
            <a:lumMod val="75000"/>
          </a:schemeClr>
        </a:solidFill>
      </dgm:spPr>
      <dgm:t>
        <a:bodyPr/>
        <a:lstStyle/>
        <a:p>
          <a:pPr algn="just"/>
          <a:r>
            <a:rPr lang="pt-BR" sz="1200" dirty="0">
              <a:solidFill>
                <a:schemeClr val="bg1"/>
              </a:solidFill>
              <a:latin typeface="Arial Narrow" panose="020B0606020202030204" pitchFamily="34" charset="0"/>
              <a:cs typeface="Arial" panose="020B0604020202020204" pitchFamily="34" charset="0"/>
            </a:rPr>
            <a:t>O Mapa Estratégico da Previdência Social, baseado no Plano Plurianual 2012-2015, possui, como um de seus objetivos estratégicos, o </a:t>
          </a:r>
          <a:r>
            <a:rPr lang="pt-BR" sz="1200" dirty="0" smtClean="0">
              <a:solidFill>
                <a:schemeClr val="bg1"/>
              </a:solidFill>
              <a:latin typeface="Arial Narrow" panose="020B0606020202030204" pitchFamily="34" charset="0"/>
              <a:cs typeface="Arial" panose="020B0604020202020204" pitchFamily="34" charset="0"/>
            </a:rPr>
            <a:t>de </a:t>
          </a:r>
          <a:r>
            <a:rPr lang="pt-BR" sz="1200" dirty="0">
              <a:solidFill>
                <a:schemeClr val="bg1"/>
              </a:solidFill>
              <a:latin typeface="Arial Narrow" panose="020B0606020202030204" pitchFamily="34" charset="0"/>
              <a:cs typeface="Arial" panose="020B0604020202020204" pitchFamily="34" charset="0"/>
            </a:rPr>
            <a:t>contribuir com a qualidade de vida dos contribuintes e beneficiários no envelhecimento ativo.</a:t>
          </a:r>
          <a:endParaRPr lang="es-ES" sz="1200" dirty="0">
            <a:solidFill>
              <a:schemeClr val="bg1"/>
            </a:solidFill>
            <a:latin typeface="Arial Narrow" panose="020B0606020202030204" pitchFamily="34" charset="0"/>
            <a:cs typeface="Arial" panose="020B0604020202020204" pitchFamily="34" charset="0"/>
          </a:endParaRPr>
        </a:p>
      </dgm:t>
    </dgm:pt>
    <dgm:pt modelId="{950FF26C-770E-4457-97D6-75C4EA5A0773}" type="parTrans" cxnId="{1D0300BD-BEEE-4C4B-947F-0447D80AD1C0}">
      <dgm:prSet/>
      <dgm:spPr/>
      <dgm:t>
        <a:bodyPr/>
        <a:lstStyle/>
        <a:p>
          <a:endParaRPr lang="es-ES" sz="1200">
            <a:solidFill>
              <a:schemeClr val="bg1"/>
            </a:solidFill>
          </a:endParaRPr>
        </a:p>
      </dgm:t>
    </dgm:pt>
    <dgm:pt modelId="{8840065C-69B4-49CF-87FE-003FE3C508FC}" type="sibTrans" cxnId="{1D0300BD-BEEE-4C4B-947F-0447D80AD1C0}">
      <dgm:prSet/>
      <dgm:spPr/>
      <dgm:t>
        <a:bodyPr/>
        <a:lstStyle/>
        <a:p>
          <a:endParaRPr lang="es-ES" sz="1200">
            <a:solidFill>
              <a:schemeClr val="bg1"/>
            </a:solidFill>
          </a:endParaRPr>
        </a:p>
      </dgm:t>
    </dgm:pt>
    <dgm:pt modelId="{9003831E-5F01-429A-AEDC-B99CD6D64684}">
      <dgm:prSet custT="1"/>
      <dgm:spPr>
        <a:solidFill>
          <a:schemeClr val="accent1">
            <a:lumMod val="75000"/>
          </a:schemeClr>
        </a:solidFill>
      </dgm:spPr>
      <dgm:t>
        <a:bodyPr/>
        <a:lstStyle/>
        <a:p>
          <a:pPr algn="just"/>
          <a:r>
            <a:rPr lang="pt-BR" sz="1200">
              <a:solidFill>
                <a:schemeClr val="bg1"/>
              </a:solidFill>
              <a:latin typeface="Arial Narrow" panose="020B0606020202030204" pitchFamily="34" charset="0"/>
            </a:rPr>
            <a:t>Nesse objetivo estão incluídas iniciativas como a promoção da educação financeira dos segurados, com foco especial nos aposentados; e o incentivo ao funcionamento e à participação da sociedade nos conselhos regionais de previdência social.</a:t>
          </a:r>
          <a:endParaRPr lang="es-ES" sz="1200">
            <a:solidFill>
              <a:schemeClr val="bg1"/>
            </a:solidFill>
            <a:latin typeface="Arial Narrow" panose="020B0606020202030204" pitchFamily="34" charset="0"/>
          </a:endParaRPr>
        </a:p>
      </dgm:t>
    </dgm:pt>
    <dgm:pt modelId="{8FA3333F-BFB5-4964-B7FE-A91DCE0BADAB}" type="parTrans" cxnId="{7C332454-A468-4CCC-B7B7-4E2E1CB07696}">
      <dgm:prSet/>
      <dgm:spPr/>
      <dgm:t>
        <a:bodyPr/>
        <a:lstStyle/>
        <a:p>
          <a:endParaRPr lang="es-ES" sz="1200">
            <a:solidFill>
              <a:schemeClr val="bg1"/>
            </a:solidFill>
          </a:endParaRPr>
        </a:p>
      </dgm:t>
    </dgm:pt>
    <dgm:pt modelId="{142236DB-09A5-4012-984F-1C01E442CF26}" type="sibTrans" cxnId="{7C332454-A468-4CCC-B7B7-4E2E1CB07696}">
      <dgm:prSet/>
      <dgm:spPr/>
      <dgm:t>
        <a:bodyPr/>
        <a:lstStyle/>
        <a:p>
          <a:endParaRPr lang="es-ES" sz="1200">
            <a:solidFill>
              <a:schemeClr val="bg1"/>
            </a:solidFill>
          </a:endParaRPr>
        </a:p>
      </dgm:t>
    </dgm:pt>
    <dgm:pt modelId="{F3987E54-A3CC-4156-B148-858C9211E4ED}">
      <dgm:prSet custT="1"/>
      <dgm:spPr>
        <a:solidFill>
          <a:schemeClr val="accent1">
            <a:lumMod val="75000"/>
          </a:schemeClr>
        </a:solidFill>
      </dgm:spPr>
      <dgm:t>
        <a:bodyPr/>
        <a:lstStyle/>
        <a:p>
          <a:pPr algn="just"/>
          <a:r>
            <a:rPr lang="pt-BR" sz="1200">
              <a:solidFill>
                <a:schemeClr val="bg1"/>
              </a:solidFill>
              <a:latin typeface="Arial Narrow" panose="020B0606020202030204" pitchFamily="34" charset="0"/>
            </a:rPr>
            <a:t>Para o PPA 2016-2019, estão sendo pensadas metas para incluir a temática da transição demográfica brasileira e o aumento de qualidade de vida dos segurados, tanto antes quanto depois da aposentadoria.</a:t>
          </a:r>
          <a:endParaRPr lang="es-ES" sz="1200">
            <a:solidFill>
              <a:schemeClr val="bg1"/>
            </a:solidFill>
            <a:latin typeface="Arial Narrow" panose="020B0606020202030204" pitchFamily="34" charset="0"/>
          </a:endParaRPr>
        </a:p>
      </dgm:t>
    </dgm:pt>
    <dgm:pt modelId="{3C9A99BC-912D-45A1-973D-4E0DDD78B637}" type="parTrans" cxnId="{4AE307E0-56EA-4A4B-9741-EDEEF0C496E3}">
      <dgm:prSet/>
      <dgm:spPr/>
      <dgm:t>
        <a:bodyPr/>
        <a:lstStyle/>
        <a:p>
          <a:endParaRPr lang="es-ES" sz="1200">
            <a:solidFill>
              <a:schemeClr val="bg1"/>
            </a:solidFill>
          </a:endParaRPr>
        </a:p>
      </dgm:t>
    </dgm:pt>
    <dgm:pt modelId="{C6F6296B-B741-466C-9579-FDB67986E43B}" type="sibTrans" cxnId="{4AE307E0-56EA-4A4B-9741-EDEEF0C496E3}">
      <dgm:prSet/>
      <dgm:spPr/>
      <dgm:t>
        <a:bodyPr/>
        <a:lstStyle/>
        <a:p>
          <a:endParaRPr lang="es-ES" sz="1200">
            <a:solidFill>
              <a:schemeClr val="bg1"/>
            </a:solidFill>
          </a:endParaRPr>
        </a:p>
      </dgm:t>
    </dgm:pt>
    <dgm:pt modelId="{6E030029-72F5-4ABA-9A8C-AE4AF9A5F9A2}">
      <dgm:prSet custT="1"/>
      <dgm:spPr>
        <a:solidFill>
          <a:schemeClr val="accent1">
            <a:lumMod val="75000"/>
          </a:schemeClr>
        </a:solidFill>
      </dgm:spPr>
      <dgm:t>
        <a:bodyPr/>
        <a:lstStyle/>
        <a:p>
          <a:pPr algn="ctr"/>
          <a:r>
            <a:rPr lang="pt-BR" sz="1200" b="1" dirty="0">
              <a:solidFill>
                <a:schemeClr val="bg1"/>
              </a:solidFill>
              <a:latin typeface="Arial Narrow" panose="020B0606020202030204" pitchFamily="34" charset="0"/>
            </a:rPr>
            <a:t>Dentro desse mesmo objetivo estratégico, </a:t>
          </a:r>
          <a:r>
            <a:rPr lang="pt-BR" sz="1200" b="1" dirty="0" smtClean="0">
              <a:solidFill>
                <a:schemeClr val="bg1"/>
              </a:solidFill>
              <a:latin typeface="Arial Narrow" panose="020B0606020202030204" pitchFamily="34" charset="0"/>
            </a:rPr>
            <a:t>destacam-se as seguintes sugestões de metas </a:t>
          </a:r>
          <a:r>
            <a:rPr lang="pt-BR" sz="1200" b="1" dirty="0">
              <a:solidFill>
                <a:schemeClr val="bg1"/>
              </a:solidFill>
              <a:latin typeface="Arial Narrow" panose="020B0606020202030204" pitchFamily="34" charset="0"/>
            </a:rPr>
            <a:t>para 2016-2019:</a:t>
          </a:r>
          <a:endParaRPr lang="es-ES" sz="1200" b="1" dirty="0">
            <a:solidFill>
              <a:schemeClr val="bg1"/>
            </a:solidFill>
            <a:latin typeface="Arial Narrow" panose="020B0606020202030204" pitchFamily="34" charset="0"/>
          </a:endParaRPr>
        </a:p>
      </dgm:t>
    </dgm:pt>
    <dgm:pt modelId="{C0BD1601-3D23-404D-99FA-EF1725E75040}" type="parTrans" cxnId="{A145D926-95FC-4114-BCC0-EFB31ACF0D20}">
      <dgm:prSet/>
      <dgm:spPr/>
      <dgm:t>
        <a:bodyPr/>
        <a:lstStyle/>
        <a:p>
          <a:endParaRPr lang="es-ES" sz="1200">
            <a:solidFill>
              <a:schemeClr val="bg1"/>
            </a:solidFill>
          </a:endParaRPr>
        </a:p>
      </dgm:t>
    </dgm:pt>
    <dgm:pt modelId="{8B4C60CC-E396-4A19-9DEE-ED1380C2A597}" type="sibTrans" cxnId="{A145D926-95FC-4114-BCC0-EFB31ACF0D20}">
      <dgm:prSet/>
      <dgm:spPr/>
      <dgm:t>
        <a:bodyPr/>
        <a:lstStyle/>
        <a:p>
          <a:endParaRPr lang="es-ES" sz="1200">
            <a:solidFill>
              <a:schemeClr val="bg1"/>
            </a:solidFill>
          </a:endParaRPr>
        </a:p>
      </dgm:t>
    </dgm:pt>
    <dgm:pt modelId="{B36DBB00-90BC-4E76-AB0D-413210AA83A5}">
      <dgm:prSet custT="1"/>
      <dgm:spPr>
        <a:solidFill>
          <a:schemeClr val="accent1">
            <a:lumMod val="75000"/>
          </a:schemeClr>
        </a:solidFill>
      </dgm:spPr>
      <dgm:t>
        <a:bodyPr/>
        <a:lstStyle/>
        <a:p>
          <a:pPr algn="just"/>
          <a:r>
            <a:rPr lang="pt-BR" sz="1200" dirty="0" smtClean="0">
              <a:solidFill>
                <a:schemeClr val="bg1"/>
              </a:solidFill>
              <a:latin typeface="Arial Narrow" panose="020B0606020202030204" pitchFamily="34" charset="0"/>
            </a:rPr>
            <a:t>	- elaborar </a:t>
          </a:r>
          <a:r>
            <a:rPr lang="pt-BR" sz="1200" dirty="0">
              <a:solidFill>
                <a:schemeClr val="bg1"/>
              </a:solidFill>
              <a:latin typeface="Arial Narrow" panose="020B0606020202030204" pitchFamily="34" charset="0"/>
            </a:rPr>
            <a:t>e ofertar </a:t>
          </a:r>
          <a:r>
            <a:rPr lang="pt-BR" sz="1200" dirty="0" smtClean="0">
              <a:solidFill>
                <a:schemeClr val="bg1"/>
              </a:solidFill>
              <a:latin typeface="Arial Narrow" panose="020B0606020202030204" pitchFamily="34" charset="0"/>
            </a:rPr>
            <a:t>3 cursos </a:t>
          </a:r>
          <a:r>
            <a:rPr lang="pt-BR" sz="1200" dirty="0">
              <a:solidFill>
                <a:schemeClr val="bg1"/>
              </a:solidFill>
              <a:latin typeface="Arial Narrow" panose="020B0606020202030204" pitchFamily="34" charset="0"/>
            </a:rPr>
            <a:t>on-line gratuitos, pela plataforma da Escola da Previdência, com foco no envelhecimento ativo, abordando educação financeira, participação social e preparação para a aposentadoria.</a:t>
          </a:r>
          <a:endParaRPr lang="es-ES" sz="1200" dirty="0">
            <a:solidFill>
              <a:schemeClr val="bg1"/>
            </a:solidFill>
            <a:latin typeface="Arial Narrow" panose="020B0606020202030204" pitchFamily="34" charset="0"/>
          </a:endParaRPr>
        </a:p>
      </dgm:t>
    </dgm:pt>
    <dgm:pt modelId="{8D82B913-39C3-4A6D-8932-596E4CC4061A}" type="parTrans" cxnId="{0B470A64-9CA0-46BC-BA5B-4F5109073E5F}">
      <dgm:prSet/>
      <dgm:spPr/>
      <dgm:t>
        <a:bodyPr/>
        <a:lstStyle/>
        <a:p>
          <a:endParaRPr lang="es-ES" sz="1200">
            <a:solidFill>
              <a:schemeClr val="bg1"/>
            </a:solidFill>
          </a:endParaRPr>
        </a:p>
      </dgm:t>
    </dgm:pt>
    <dgm:pt modelId="{C05AB4F0-3D1F-4119-A61A-43A8858EC9B8}" type="sibTrans" cxnId="{0B470A64-9CA0-46BC-BA5B-4F5109073E5F}">
      <dgm:prSet/>
      <dgm:spPr/>
      <dgm:t>
        <a:bodyPr/>
        <a:lstStyle/>
        <a:p>
          <a:endParaRPr lang="es-ES" sz="1200">
            <a:solidFill>
              <a:schemeClr val="bg1"/>
            </a:solidFill>
          </a:endParaRPr>
        </a:p>
      </dgm:t>
    </dgm:pt>
    <dgm:pt modelId="{545CFD62-B4EE-4841-B583-5AD9B12C383A}">
      <dgm:prSet custT="1"/>
      <dgm:spPr>
        <a:solidFill>
          <a:schemeClr val="accent1">
            <a:lumMod val="75000"/>
          </a:schemeClr>
        </a:solidFill>
      </dgm:spPr>
      <dgm:t>
        <a:bodyPr/>
        <a:lstStyle/>
        <a:p>
          <a:pPr algn="just"/>
          <a:r>
            <a:rPr lang="pt-BR" sz="1200" dirty="0" smtClean="0">
              <a:solidFill>
                <a:schemeClr val="bg1"/>
              </a:solidFill>
              <a:latin typeface="Arial Narrow" panose="020B0606020202030204" pitchFamily="34" charset="0"/>
            </a:rPr>
            <a:t>	- colocar </a:t>
          </a:r>
          <a:r>
            <a:rPr lang="pt-BR" sz="1200" dirty="0">
              <a:solidFill>
                <a:schemeClr val="bg1"/>
              </a:solidFill>
              <a:latin typeface="Arial Narrow" panose="020B0606020202030204" pitchFamily="34" charset="0"/>
            </a:rPr>
            <a:t>em pleno funcionamento 80% dos conselhos regionais de previdência social</a:t>
          </a:r>
          <a:endParaRPr lang="es-ES" sz="1200" dirty="0">
            <a:solidFill>
              <a:schemeClr val="bg1"/>
            </a:solidFill>
            <a:latin typeface="Arial Narrow" panose="020B0606020202030204" pitchFamily="34" charset="0"/>
          </a:endParaRPr>
        </a:p>
      </dgm:t>
    </dgm:pt>
    <dgm:pt modelId="{56CC62C7-F9A6-4A5C-8DD6-4731BF46406C}" type="parTrans" cxnId="{44174CAB-418B-4884-B6B4-5DCA66F99E93}">
      <dgm:prSet/>
      <dgm:spPr/>
      <dgm:t>
        <a:bodyPr/>
        <a:lstStyle/>
        <a:p>
          <a:endParaRPr lang="es-ES" sz="1200">
            <a:solidFill>
              <a:schemeClr val="bg1"/>
            </a:solidFill>
          </a:endParaRPr>
        </a:p>
      </dgm:t>
    </dgm:pt>
    <dgm:pt modelId="{D2D336B9-AEA5-403B-8A7D-6E164D390C8E}" type="sibTrans" cxnId="{44174CAB-418B-4884-B6B4-5DCA66F99E93}">
      <dgm:prSet/>
      <dgm:spPr/>
      <dgm:t>
        <a:bodyPr/>
        <a:lstStyle/>
        <a:p>
          <a:endParaRPr lang="es-ES" sz="1200">
            <a:solidFill>
              <a:schemeClr val="bg1"/>
            </a:solidFill>
          </a:endParaRPr>
        </a:p>
      </dgm:t>
    </dgm:pt>
    <dgm:pt modelId="{655C0AC9-1AF8-4F63-925A-0A23A7F6B987}">
      <dgm:prSet custT="1"/>
      <dgm:spPr>
        <a:solidFill>
          <a:schemeClr val="accent1">
            <a:lumMod val="75000"/>
          </a:schemeClr>
        </a:solidFill>
      </dgm:spPr>
      <dgm:t>
        <a:bodyPr/>
        <a:lstStyle/>
        <a:p>
          <a:pPr algn="just"/>
          <a:r>
            <a:rPr lang="pt-BR" sz="1200" dirty="0" smtClean="0">
              <a:solidFill>
                <a:schemeClr val="bg1"/>
              </a:solidFill>
              <a:latin typeface="Arial Narrow" panose="020B0606020202030204" pitchFamily="34" charset="0"/>
            </a:rPr>
            <a:t>	- publicar </a:t>
          </a:r>
          <a:r>
            <a:rPr lang="pt-BR" sz="1200" dirty="0">
              <a:solidFill>
                <a:schemeClr val="bg1"/>
              </a:solidFill>
              <a:latin typeface="Arial Narrow" panose="020B0606020202030204" pitchFamily="34" charset="0"/>
            </a:rPr>
            <a:t>2 livros sobre a transição demográfica, desafios para a sustentabilidade da previdência social e experiências exitosas no cuidado com os idosos, no âmbito previdenciário</a:t>
          </a:r>
          <a:endParaRPr lang="es-ES" sz="1200" dirty="0">
            <a:solidFill>
              <a:schemeClr val="bg1"/>
            </a:solidFill>
            <a:latin typeface="Arial Narrow" panose="020B0606020202030204" pitchFamily="34" charset="0"/>
          </a:endParaRPr>
        </a:p>
      </dgm:t>
    </dgm:pt>
    <dgm:pt modelId="{10EC665F-F187-40A5-9876-46A9D293D9BA}" type="parTrans" cxnId="{D59931FC-5834-4743-A439-C0D5546961EA}">
      <dgm:prSet/>
      <dgm:spPr/>
      <dgm:t>
        <a:bodyPr/>
        <a:lstStyle/>
        <a:p>
          <a:endParaRPr lang="es-ES" sz="1200">
            <a:solidFill>
              <a:schemeClr val="bg1"/>
            </a:solidFill>
          </a:endParaRPr>
        </a:p>
      </dgm:t>
    </dgm:pt>
    <dgm:pt modelId="{18702824-5C28-4E40-A8BF-464A343DE873}" type="sibTrans" cxnId="{D59931FC-5834-4743-A439-C0D5546961EA}">
      <dgm:prSet/>
      <dgm:spPr/>
      <dgm:t>
        <a:bodyPr/>
        <a:lstStyle/>
        <a:p>
          <a:endParaRPr lang="es-ES" sz="1200">
            <a:solidFill>
              <a:schemeClr val="bg1"/>
            </a:solidFill>
          </a:endParaRPr>
        </a:p>
      </dgm:t>
    </dgm:pt>
    <dgm:pt modelId="{EB077E32-CE9A-47D2-B6B7-805359D7D9A2}">
      <dgm:prSet custT="1"/>
      <dgm:spPr>
        <a:solidFill>
          <a:schemeClr val="accent1">
            <a:lumMod val="75000"/>
          </a:schemeClr>
        </a:solidFill>
      </dgm:spPr>
      <dgm:t>
        <a:bodyPr/>
        <a:lstStyle/>
        <a:p>
          <a:pPr algn="just"/>
          <a:r>
            <a:rPr lang="pt-BR" sz="1200" dirty="0" smtClean="0">
              <a:solidFill>
                <a:schemeClr val="bg1"/>
              </a:solidFill>
              <a:latin typeface="Arial Narrow" panose="020B0606020202030204" pitchFamily="34" charset="0"/>
            </a:rPr>
            <a:t>	- promover </a:t>
          </a:r>
          <a:r>
            <a:rPr lang="pt-BR" sz="1200" dirty="0">
              <a:solidFill>
                <a:schemeClr val="bg1"/>
              </a:solidFill>
              <a:latin typeface="Arial Narrow" panose="020B0606020202030204" pitchFamily="34" charset="0"/>
            </a:rPr>
            <a:t>1 seminário para debater o tema dos cuidados de longa duração e possíveis alternativas para o Brasil</a:t>
          </a:r>
          <a:endParaRPr lang="es-ES" sz="1200" dirty="0">
            <a:solidFill>
              <a:schemeClr val="bg1"/>
            </a:solidFill>
            <a:latin typeface="Arial Narrow" panose="020B0606020202030204" pitchFamily="34" charset="0"/>
          </a:endParaRPr>
        </a:p>
      </dgm:t>
    </dgm:pt>
    <dgm:pt modelId="{A0E52350-DD32-45BD-9FBC-2A53452BA85F}" type="parTrans" cxnId="{16FBCDDB-FB1A-4264-91A0-F9140C776D76}">
      <dgm:prSet/>
      <dgm:spPr/>
      <dgm:t>
        <a:bodyPr/>
        <a:lstStyle/>
        <a:p>
          <a:endParaRPr lang="es-ES" sz="1200">
            <a:solidFill>
              <a:schemeClr val="bg1"/>
            </a:solidFill>
          </a:endParaRPr>
        </a:p>
      </dgm:t>
    </dgm:pt>
    <dgm:pt modelId="{3F05618F-B84C-4F15-BE06-F791AE19A0D6}" type="sibTrans" cxnId="{16FBCDDB-FB1A-4264-91A0-F9140C776D76}">
      <dgm:prSet/>
      <dgm:spPr/>
      <dgm:t>
        <a:bodyPr/>
        <a:lstStyle/>
        <a:p>
          <a:endParaRPr lang="es-ES" sz="1200">
            <a:solidFill>
              <a:schemeClr val="bg1"/>
            </a:solidFill>
          </a:endParaRPr>
        </a:p>
      </dgm:t>
    </dgm:pt>
    <dgm:pt modelId="{97873E36-D55C-44DA-A427-6812411528C2}" type="pres">
      <dgm:prSet presAssocID="{DC97CB23-1DB3-463B-B2DB-9DF7FAE36AE6}" presName="Name0" presStyleCnt="0">
        <dgm:presLayoutVars>
          <dgm:dir/>
          <dgm:animLvl val="lvl"/>
          <dgm:resizeHandles val="exact"/>
        </dgm:presLayoutVars>
      </dgm:prSet>
      <dgm:spPr/>
      <dgm:t>
        <a:bodyPr/>
        <a:lstStyle/>
        <a:p>
          <a:endParaRPr lang="pt-BR"/>
        </a:p>
      </dgm:t>
    </dgm:pt>
    <dgm:pt modelId="{8A3FA529-2C09-48B4-B69B-FB1E99C8B141}" type="pres">
      <dgm:prSet presAssocID="{380C2AFB-2FF1-4267-8371-7E09FE026278}" presName="linNode" presStyleCnt="0"/>
      <dgm:spPr/>
    </dgm:pt>
    <dgm:pt modelId="{29DC3FD9-E7BC-4675-B787-5935AA112B40}" type="pres">
      <dgm:prSet presAssocID="{380C2AFB-2FF1-4267-8371-7E09FE026278}" presName="parentText" presStyleLbl="node1" presStyleIdx="0" presStyleCnt="8" custScaleX="277778" custScaleY="30086">
        <dgm:presLayoutVars>
          <dgm:chMax val="1"/>
          <dgm:bulletEnabled val="1"/>
        </dgm:presLayoutVars>
      </dgm:prSet>
      <dgm:spPr/>
      <dgm:t>
        <a:bodyPr/>
        <a:lstStyle/>
        <a:p>
          <a:endParaRPr lang="es-ES"/>
        </a:p>
      </dgm:t>
    </dgm:pt>
    <dgm:pt modelId="{9CD1707C-0A0B-4E62-8B68-78CDF960B2AE}" type="pres">
      <dgm:prSet presAssocID="{8840065C-69B4-49CF-87FE-003FE3C508FC}" presName="sp" presStyleCnt="0"/>
      <dgm:spPr/>
    </dgm:pt>
    <dgm:pt modelId="{4EFA6945-4FD5-4BF1-BA9E-78826A8AC195}" type="pres">
      <dgm:prSet presAssocID="{9003831E-5F01-429A-AEDC-B99CD6D64684}" presName="linNode" presStyleCnt="0"/>
      <dgm:spPr/>
    </dgm:pt>
    <dgm:pt modelId="{30768E56-DC64-49D7-AF53-DCC73ADD747D}" type="pres">
      <dgm:prSet presAssocID="{9003831E-5F01-429A-AEDC-B99CD6D64684}" presName="parentText" presStyleLbl="node1" presStyleIdx="1" presStyleCnt="8" custScaleX="277778" custScaleY="30086">
        <dgm:presLayoutVars>
          <dgm:chMax val="1"/>
          <dgm:bulletEnabled val="1"/>
        </dgm:presLayoutVars>
      </dgm:prSet>
      <dgm:spPr/>
      <dgm:t>
        <a:bodyPr/>
        <a:lstStyle/>
        <a:p>
          <a:endParaRPr lang="es-ES"/>
        </a:p>
      </dgm:t>
    </dgm:pt>
    <dgm:pt modelId="{35E7527A-FA87-4E97-BFE3-1E47E22BA2BD}" type="pres">
      <dgm:prSet presAssocID="{142236DB-09A5-4012-984F-1C01E442CF26}" presName="sp" presStyleCnt="0"/>
      <dgm:spPr/>
    </dgm:pt>
    <dgm:pt modelId="{C09B3629-8418-44E7-B920-604B9B667EF4}" type="pres">
      <dgm:prSet presAssocID="{F3987E54-A3CC-4156-B148-858C9211E4ED}" presName="linNode" presStyleCnt="0"/>
      <dgm:spPr/>
    </dgm:pt>
    <dgm:pt modelId="{260FDA48-44DB-4BB0-987A-4D53E952C704}" type="pres">
      <dgm:prSet presAssocID="{F3987E54-A3CC-4156-B148-858C9211E4ED}" presName="parentText" presStyleLbl="node1" presStyleIdx="2" presStyleCnt="8" custScaleX="277778" custScaleY="30086">
        <dgm:presLayoutVars>
          <dgm:chMax val="1"/>
          <dgm:bulletEnabled val="1"/>
        </dgm:presLayoutVars>
      </dgm:prSet>
      <dgm:spPr/>
      <dgm:t>
        <a:bodyPr/>
        <a:lstStyle/>
        <a:p>
          <a:endParaRPr lang="es-ES"/>
        </a:p>
      </dgm:t>
    </dgm:pt>
    <dgm:pt modelId="{DC113F96-A661-4663-A03C-13EDE036323D}" type="pres">
      <dgm:prSet presAssocID="{C6F6296B-B741-466C-9579-FDB67986E43B}" presName="sp" presStyleCnt="0"/>
      <dgm:spPr/>
    </dgm:pt>
    <dgm:pt modelId="{E90474DE-3DF4-488E-B445-2C3A8C930BC1}" type="pres">
      <dgm:prSet presAssocID="{6E030029-72F5-4ABA-9A8C-AE4AF9A5F9A2}" presName="linNode" presStyleCnt="0"/>
      <dgm:spPr/>
    </dgm:pt>
    <dgm:pt modelId="{BF53345D-DA9B-4B1E-B509-B2337B014F70}" type="pres">
      <dgm:prSet presAssocID="{6E030029-72F5-4ABA-9A8C-AE4AF9A5F9A2}" presName="parentText" presStyleLbl="node1" presStyleIdx="3" presStyleCnt="8" custScaleX="277778" custScaleY="30086">
        <dgm:presLayoutVars>
          <dgm:chMax val="1"/>
          <dgm:bulletEnabled val="1"/>
        </dgm:presLayoutVars>
      </dgm:prSet>
      <dgm:spPr/>
      <dgm:t>
        <a:bodyPr/>
        <a:lstStyle/>
        <a:p>
          <a:endParaRPr lang="es-ES"/>
        </a:p>
      </dgm:t>
    </dgm:pt>
    <dgm:pt modelId="{A9A28924-CB3F-4C93-A113-AA6F63CE97F1}" type="pres">
      <dgm:prSet presAssocID="{8B4C60CC-E396-4A19-9DEE-ED1380C2A597}" presName="sp" presStyleCnt="0"/>
      <dgm:spPr/>
    </dgm:pt>
    <dgm:pt modelId="{CD581AF5-29E2-4D01-96EB-8610C4592FDE}" type="pres">
      <dgm:prSet presAssocID="{B36DBB00-90BC-4E76-AB0D-413210AA83A5}" presName="linNode" presStyleCnt="0"/>
      <dgm:spPr/>
    </dgm:pt>
    <dgm:pt modelId="{95CBC841-0EEA-4A7B-A068-D8864723A24D}" type="pres">
      <dgm:prSet presAssocID="{B36DBB00-90BC-4E76-AB0D-413210AA83A5}" presName="parentText" presStyleLbl="node1" presStyleIdx="4" presStyleCnt="8" custScaleX="277778" custScaleY="30086">
        <dgm:presLayoutVars>
          <dgm:chMax val="1"/>
          <dgm:bulletEnabled val="1"/>
        </dgm:presLayoutVars>
      </dgm:prSet>
      <dgm:spPr/>
      <dgm:t>
        <a:bodyPr/>
        <a:lstStyle/>
        <a:p>
          <a:endParaRPr lang="es-ES"/>
        </a:p>
      </dgm:t>
    </dgm:pt>
    <dgm:pt modelId="{E480B93E-3DD9-40E1-A5B3-F33D14745810}" type="pres">
      <dgm:prSet presAssocID="{C05AB4F0-3D1F-4119-A61A-43A8858EC9B8}" presName="sp" presStyleCnt="0"/>
      <dgm:spPr/>
    </dgm:pt>
    <dgm:pt modelId="{0F2B917F-13AB-4130-960B-B884464140AB}" type="pres">
      <dgm:prSet presAssocID="{545CFD62-B4EE-4841-B583-5AD9B12C383A}" presName="linNode" presStyleCnt="0"/>
      <dgm:spPr/>
    </dgm:pt>
    <dgm:pt modelId="{51926D79-3097-4E74-9BE3-95F25BCBD7C7}" type="pres">
      <dgm:prSet presAssocID="{545CFD62-B4EE-4841-B583-5AD9B12C383A}" presName="parentText" presStyleLbl="node1" presStyleIdx="5" presStyleCnt="8" custScaleX="277778" custScaleY="30086">
        <dgm:presLayoutVars>
          <dgm:chMax val="1"/>
          <dgm:bulletEnabled val="1"/>
        </dgm:presLayoutVars>
      </dgm:prSet>
      <dgm:spPr/>
      <dgm:t>
        <a:bodyPr/>
        <a:lstStyle/>
        <a:p>
          <a:endParaRPr lang="es-ES"/>
        </a:p>
      </dgm:t>
    </dgm:pt>
    <dgm:pt modelId="{B84D53CB-6C3A-40EC-BFA8-BDDA668254FE}" type="pres">
      <dgm:prSet presAssocID="{D2D336B9-AEA5-403B-8A7D-6E164D390C8E}" presName="sp" presStyleCnt="0"/>
      <dgm:spPr/>
    </dgm:pt>
    <dgm:pt modelId="{18AEAE72-FD5C-4EC9-B42C-B53522A4192E}" type="pres">
      <dgm:prSet presAssocID="{655C0AC9-1AF8-4F63-925A-0A23A7F6B987}" presName="linNode" presStyleCnt="0"/>
      <dgm:spPr/>
    </dgm:pt>
    <dgm:pt modelId="{3F16BEE5-6CE3-476E-B2F4-5CBB3707EFB7}" type="pres">
      <dgm:prSet presAssocID="{655C0AC9-1AF8-4F63-925A-0A23A7F6B987}" presName="parentText" presStyleLbl="node1" presStyleIdx="6" presStyleCnt="8" custScaleX="277778" custScaleY="30086">
        <dgm:presLayoutVars>
          <dgm:chMax val="1"/>
          <dgm:bulletEnabled val="1"/>
        </dgm:presLayoutVars>
      </dgm:prSet>
      <dgm:spPr/>
      <dgm:t>
        <a:bodyPr/>
        <a:lstStyle/>
        <a:p>
          <a:endParaRPr lang="es-ES"/>
        </a:p>
      </dgm:t>
    </dgm:pt>
    <dgm:pt modelId="{0C7E519F-3E2A-4FCA-BF5E-24BE867FC144}" type="pres">
      <dgm:prSet presAssocID="{18702824-5C28-4E40-A8BF-464A343DE873}" presName="sp" presStyleCnt="0"/>
      <dgm:spPr/>
    </dgm:pt>
    <dgm:pt modelId="{5957C794-4E67-416D-AA01-7CBDA668434B}" type="pres">
      <dgm:prSet presAssocID="{EB077E32-CE9A-47D2-B6B7-805359D7D9A2}" presName="linNode" presStyleCnt="0"/>
      <dgm:spPr/>
    </dgm:pt>
    <dgm:pt modelId="{F37FE96E-25FF-4658-903E-A9A513C32C24}" type="pres">
      <dgm:prSet presAssocID="{EB077E32-CE9A-47D2-B6B7-805359D7D9A2}" presName="parentText" presStyleLbl="node1" presStyleIdx="7" presStyleCnt="8" custScaleX="277778" custScaleY="30086">
        <dgm:presLayoutVars>
          <dgm:chMax val="1"/>
          <dgm:bulletEnabled val="1"/>
        </dgm:presLayoutVars>
      </dgm:prSet>
      <dgm:spPr/>
      <dgm:t>
        <a:bodyPr/>
        <a:lstStyle/>
        <a:p>
          <a:endParaRPr lang="es-ES"/>
        </a:p>
      </dgm:t>
    </dgm:pt>
  </dgm:ptLst>
  <dgm:cxnLst>
    <dgm:cxn modelId="{ACB0AE22-73E9-48D2-AE18-615D188B6003}" type="presOf" srcId="{6E030029-72F5-4ABA-9A8C-AE4AF9A5F9A2}" destId="{BF53345D-DA9B-4B1E-B509-B2337B014F70}" srcOrd="0" destOrd="0" presId="urn:microsoft.com/office/officeart/2005/8/layout/vList5"/>
    <dgm:cxn modelId="{D59931FC-5834-4743-A439-C0D5546961EA}" srcId="{DC97CB23-1DB3-463B-B2DB-9DF7FAE36AE6}" destId="{655C0AC9-1AF8-4F63-925A-0A23A7F6B987}" srcOrd="6" destOrd="0" parTransId="{10EC665F-F187-40A5-9876-46A9D293D9BA}" sibTransId="{18702824-5C28-4E40-A8BF-464A343DE873}"/>
    <dgm:cxn modelId="{BB37DAD7-15B0-424A-8611-1EBDF9C4869B}" type="presOf" srcId="{380C2AFB-2FF1-4267-8371-7E09FE026278}" destId="{29DC3FD9-E7BC-4675-B787-5935AA112B40}" srcOrd="0" destOrd="0" presId="urn:microsoft.com/office/officeart/2005/8/layout/vList5"/>
    <dgm:cxn modelId="{4AE307E0-56EA-4A4B-9741-EDEEF0C496E3}" srcId="{DC97CB23-1DB3-463B-B2DB-9DF7FAE36AE6}" destId="{F3987E54-A3CC-4156-B148-858C9211E4ED}" srcOrd="2" destOrd="0" parTransId="{3C9A99BC-912D-45A1-973D-4E0DDD78B637}" sibTransId="{C6F6296B-B741-466C-9579-FDB67986E43B}"/>
    <dgm:cxn modelId="{FEABB6D9-62CD-4D93-B999-9D132072F8A4}" type="presOf" srcId="{B36DBB00-90BC-4E76-AB0D-413210AA83A5}" destId="{95CBC841-0EEA-4A7B-A068-D8864723A24D}" srcOrd="0" destOrd="0" presId="urn:microsoft.com/office/officeart/2005/8/layout/vList5"/>
    <dgm:cxn modelId="{A145D926-95FC-4114-BCC0-EFB31ACF0D20}" srcId="{DC97CB23-1DB3-463B-B2DB-9DF7FAE36AE6}" destId="{6E030029-72F5-4ABA-9A8C-AE4AF9A5F9A2}" srcOrd="3" destOrd="0" parTransId="{C0BD1601-3D23-404D-99FA-EF1725E75040}" sibTransId="{8B4C60CC-E396-4A19-9DEE-ED1380C2A597}"/>
    <dgm:cxn modelId="{1D0300BD-BEEE-4C4B-947F-0447D80AD1C0}" srcId="{DC97CB23-1DB3-463B-B2DB-9DF7FAE36AE6}" destId="{380C2AFB-2FF1-4267-8371-7E09FE026278}" srcOrd="0" destOrd="0" parTransId="{950FF26C-770E-4457-97D6-75C4EA5A0773}" sibTransId="{8840065C-69B4-49CF-87FE-003FE3C508FC}"/>
    <dgm:cxn modelId="{A81FAFA6-798D-4446-B52B-FD7C56E71E0D}" type="presOf" srcId="{9003831E-5F01-429A-AEDC-B99CD6D64684}" destId="{30768E56-DC64-49D7-AF53-DCC73ADD747D}" srcOrd="0" destOrd="0" presId="urn:microsoft.com/office/officeart/2005/8/layout/vList5"/>
    <dgm:cxn modelId="{F326F391-3FEF-4CAB-B394-B50F92D3943A}" type="presOf" srcId="{EB077E32-CE9A-47D2-B6B7-805359D7D9A2}" destId="{F37FE96E-25FF-4658-903E-A9A513C32C24}" srcOrd="0" destOrd="0" presId="urn:microsoft.com/office/officeart/2005/8/layout/vList5"/>
    <dgm:cxn modelId="{0B470A64-9CA0-46BC-BA5B-4F5109073E5F}" srcId="{DC97CB23-1DB3-463B-B2DB-9DF7FAE36AE6}" destId="{B36DBB00-90BC-4E76-AB0D-413210AA83A5}" srcOrd="4" destOrd="0" parTransId="{8D82B913-39C3-4A6D-8932-596E4CC4061A}" sibTransId="{C05AB4F0-3D1F-4119-A61A-43A8858EC9B8}"/>
    <dgm:cxn modelId="{7C8D5DCC-EA80-44A4-964F-43F344BB9271}" type="presOf" srcId="{545CFD62-B4EE-4841-B583-5AD9B12C383A}" destId="{51926D79-3097-4E74-9BE3-95F25BCBD7C7}" srcOrd="0" destOrd="0" presId="urn:microsoft.com/office/officeart/2005/8/layout/vList5"/>
    <dgm:cxn modelId="{0B65E31F-7647-4D49-A19F-4D8D8E61B8FC}" type="presOf" srcId="{DC97CB23-1DB3-463B-B2DB-9DF7FAE36AE6}" destId="{97873E36-D55C-44DA-A427-6812411528C2}" srcOrd="0" destOrd="0" presId="urn:microsoft.com/office/officeart/2005/8/layout/vList5"/>
    <dgm:cxn modelId="{16FBCDDB-FB1A-4264-91A0-F9140C776D76}" srcId="{DC97CB23-1DB3-463B-B2DB-9DF7FAE36AE6}" destId="{EB077E32-CE9A-47D2-B6B7-805359D7D9A2}" srcOrd="7" destOrd="0" parTransId="{A0E52350-DD32-45BD-9FBC-2A53452BA85F}" sibTransId="{3F05618F-B84C-4F15-BE06-F791AE19A0D6}"/>
    <dgm:cxn modelId="{F53DBB95-955A-4D5B-AEAB-184EDC9046F9}" type="presOf" srcId="{F3987E54-A3CC-4156-B148-858C9211E4ED}" destId="{260FDA48-44DB-4BB0-987A-4D53E952C704}" srcOrd="0" destOrd="0" presId="urn:microsoft.com/office/officeart/2005/8/layout/vList5"/>
    <dgm:cxn modelId="{44174CAB-418B-4884-B6B4-5DCA66F99E93}" srcId="{DC97CB23-1DB3-463B-B2DB-9DF7FAE36AE6}" destId="{545CFD62-B4EE-4841-B583-5AD9B12C383A}" srcOrd="5" destOrd="0" parTransId="{56CC62C7-F9A6-4A5C-8DD6-4731BF46406C}" sibTransId="{D2D336B9-AEA5-403B-8A7D-6E164D390C8E}"/>
    <dgm:cxn modelId="{7C332454-A468-4CCC-B7B7-4E2E1CB07696}" srcId="{DC97CB23-1DB3-463B-B2DB-9DF7FAE36AE6}" destId="{9003831E-5F01-429A-AEDC-B99CD6D64684}" srcOrd="1" destOrd="0" parTransId="{8FA3333F-BFB5-4964-B7FE-A91DCE0BADAB}" sibTransId="{142236DB-09A5-4012-984F-1C01E442CF26}"/>
    <dgm:cxn modelId="{91EAD228-38C0-4562-B599-E9C61084B921}" type="presOf" srcId="{655C0AC9-1AF8-4F63-925A-0A23A7F6B987}" destId="{3F16BEE5-6CE3-476E-B2F4-5CBB3707EFB7}" srcOrd="0" destOrd="0" presId="urn:microsoft.com/office/officeart/2005/8/layout/vList5"/>
    <dgm:cxn modelId="{4BEB5D59-D007-41CE-BECB-03AAEAEF4D87}" type="presParOf" srcId="{97873E36-D55C-44DA-A427-6812411528C2}" destId="{8A3FA529-2C09-48B4-B69B-FB1E99C8B141}" srcOrd="0" destOrd="0" presId="urn:microsoft.com/office/officeart/2005/8/layout/vList5"/>
    <dgm:cxn modelId="{72D91B58-088E-4252-9FFB-02CB533D22FB}" type="presParOf" srcId="{8A3FA529-2C09-48B4-B69B-FB1E99C8B141}" destId="{29DC3FD9-E7BC-4675-B787-5935AA112B40}" srcOrd="0" destOrd="0" presId="urn:microsoft.com/office/officeart/2005/8/layout/vList5"/>
    <dgm:cxn modelId="{739B3A82-01AD-4ACE-B143-7B6B1240188F}" type="presParOf" srcId="{97873E36-D55C-44DA-A427-6812411528C2}" destId="{9CD1707C-0A0B-4E62-8B68-78CDF960B2AE}" srcOrd="1" destOrd="0" presId="urn:microsoft.com/office/officeart/2005/8/layout/vList5"/>
    <dgm:cxn modelId="{0A01651A-28F9-4D95-BCE8-822EB03A63FD}" type="presParOf" srcId="{97873E36-D55C-44DA-A427-6812411528C2}" destId="{4EFA6945-4FD5-4BF1-BA9E-78826A8AC195}" srcOrd="2" destOrd="0" presId="urn:microsoft.com/office/officeart/2005/8/layout/vList5"/>
    <dgm:cxn modelId="{228B4692-02CF-4BE9-BC95-2F36850AA4F1}" type="presParOf" srcId="{4EFA6945-4FD5-4BF1-BA9E-78826A8AC195}" destId="{30768E56-DC64-49D7-AF53-DCC73ADD747D}" srcOrd="0" destOrd="0" presId="urn:microsoft.com/office/officeart/2005/8/layout/vList5"/>
    <dgm:cxn modelId="{A6663631-9EEB-4EF1-A6B9-972CD3C2A851}" type="presParOf" srcId="{97873E36-D55C-44DA-A427-6812411528C2}" destId="{35E7527A-FA87-4E97-BFE3-1E47E22BA2BD}" srcOrd="3" destOrd="0" presId="urn:microsoft.com/office/officeart/2005/8/layout/vList5"/>
    <dgm:cxn modelId="{52638758-C4E9-44ED-ADAD-9074DFA75172}" type="presParOf" srcId="{97873E36-D55C-44DA-A427-6812411528C2}" destId="{C09B3629-8418-44E7-B920-604B9B667EF4}" srcOrd="4" destOrd="0" presId="urn:microsoft.com/office/officeart/2005/8/layout/vList5"/>
    <dgm:cxn modelId="{98F54596-2FCE-4326-A3EB-FE213A98F0B9}" type="presParOf" srcId="{C09B3629-8418-44E7-B920-604B9B667EF4}" destId="{260FDA48-44DB-4BB0-987A-4D53E952C704}" srcOrd="0" destOrd="0" presId="urn:microsoft.com/office/officeart/2005/8/layout/vList5"/>
    <dgm:cxn modelId="{DD2197D3-55D2-4C2C-A0D7-4B0586BC6C93}" type="presParOf" srcId="{97873E36-D55C-44DA-A427-6812411528C2}" destId="{DC113F96-A661-4663-A03C-13EDE036323D}" srcOrd="5" destOrd="0" presId="urn:microsoft.com/office/officeart/2005/8/layout/vList5"/>
    <dgm:cxn modelId="{4A245032-A4F0-4EB0-8D1F-07357882C098}" type="presParOf" srcId="{97873E36-D55C-44DA-A427-6812411528C2}" destId="{E90474DE-3DF4-488E-B445-2C3A8C930BC1}" srcOrd="6" destOrd="0" presId="urn:microsoft.com/office/officeart/2005/8/layout/vList5"/>
    <dgm:cxn modelId="{481BA18A-365E-4679-9D31-10A1DF956247}" type="presParOf" srcId="{E90474DE-3DF4-488E-B445-2C3A8C930BC1}" destId="{BF53345D-DA9B-4B1E-B509-B2337B014F70}" srcOrd="0" destOrd="0" presId="urn:microsoft.com/office/officeart/2005/8/layout/vList5"/>
    <dgm:cxn modelId="{E64F2C7B-CB63-40EE-B2CF-8607B08B68AB}" type="presParOf" srcId="{97873E36-D55C-44DA-A427-6812411528C2}" destId="{A9A28924-CB3F-4C93-A113-AA6F63CE97F1}" srcOrd="7" destOrd="0" presId="urn:microsoft.com/office/officeart/2005/8/layout/vList5"/>
    <dgm:cxn modelId="{E390BA89-D042-468A-B0DF-AE965B615C4C}" type="presParOf" srcId="{97873E36-D55C-44DA-A427-6812411528C2}" destId="{CD581AF5-29E2-4D01-96EB-8610C4592FDE}" srcOrd="8" destOrd="0" presId="urn:microsoft.com/office/officeart/2005/8/layout/vList5"/>
    <dgm:cxn modelId="{260F1D10-8032-4799-9DDF-BE5B4944C9BE}" type="presParOf" srcId="{CD581AF5-29E2-4D01-96EB-8610C4592FDE}" destId="{95CBC841-0EEA-4A7B-A068-D8864723A24D}" srcOrd="0" destOrd="0" presId="urn:microsoft.com/office/officeart/2005/8/layout/vList5"/>
    <dgm:cxn modelId="{6574F6C1-3378-4602-BAE5-597E0077D5FD}" type="presParOf" srcId="{97873E36-D55C-44DA-A427-6812411528C2}" destId="{E480B93E-3DD9-40E1-A5B3-F33D14745810}" srcOrd="9" destOrd="0" presId="urn:microsoft.com/office/officeart/2005/8/layout/vList5"/>
    <dgm:cxn modelId="{DE9C127F-2110-4A40-8F37-AAB68D3942B2}" type="presParOf" srcId="{97873E36-D55C-44DA-A427-6812411528C2}" destId="{0F2B917F-13AB-4130-960B-B884464140AB}" srcOrd="10" destOrd="0" presId="urn:microsoft.com/office/officeart/2005/8/layout/vList5"/>
    <dgm:cxn modelId="{00021D12-7984-4AB6-9E02-AB67C5BEC8D8}" type="presParOf" srcId="{0F2B917F-13AB-4130-960B-B884464140AB}" destId="{51926D79-3097-4E74-9BE3-95F25BCBD7C7}" srcOrd="0" destOrd="0" presId="urn:microsoft.com/office/officeart/2005/8/layout/vList5"/>
    <dgm:cxn modelId="{C1714E4A-68E1-4918-9000-5B2C147E15AE}" type="presParOf" srcId="{97873E36-D55C-44DA-A427-6812411528C2}" destId="{B84D53CB-6C3A-40EC-BFA8-BDDA668254FE}" srcOrd="11" destOrd="0" presId="urn:microsoft.com/office/officeart/2005/8/layout/vList5"/>
    <dgm:cxn modelId="{382F87F6-0C49-466B-B201-1091D91880B6}" type="presParOf" srcId="{97873E36-D55C-44DA-A427-6812411528C2}" destId="{18AEAE72-FD5C-4EC9-B42C-B53522A4192E}" srcOrd="12" destOrd="0" presId="urn:microsoft.com/office/officeart/2005/8/layout/vList5"/>
    <dgm:cxn modelId="{A0000BB3-6B97-49DA-98AC-7722C168D94C}" type="presParOf" srcId="{18AEAE72-FD5C-4EC9-B42C-B53522A4192E}" destId="{3F16BEE5-6CE3-476E-B2F4-5CBB3707EFB7}" srcOrd="0" destOrd="0" presId="urn:microsoft.com/office/officeart/2005/8/layout/vList5"/>
    <dgm:cxn modelId="{0C966993-BF3C-4597-A96C-A6D182462C29}" type="presParOf" srcId="{97873E36-D55C-44DA-A427-6812411528C2}" destId="{0C7E519F-3E2A-4FCA-BF5E-24BE867FC144}" srcOrd="13" destOrd="0" presId="urn:microsoft.com/office/officeart/2005/8/layout/vList5"/>
    <dgm:cxn modelId="{5359C45F-3620-4D05-BBD7-ED276C042646}" type="presParOf" srcId="{97873E36-D55C-44DA-A427-6812411528C2}" destId="{5957C794-4E67-416D-AA01-7CBDA668434B}" srcOrd="14" destOrd="0" presId="urn:microsoft.com/office/officeart/2005/8/layout/vList5"/>
    <dgm:cxn modelId="{F9392791-E7A0-4A3B-ADBC-20A256AC03E5}" type="presParOf" srcId="{5957C794-4E67-416D-AA01-7CBDA668434B}" destId="{F37FE96E-25FF-4658-903E-A9A513C32C24}" srcOrd="0" destOrd="0" presId="urn:microsoft.com/office/officeart/2005/8/layout/vList5"/>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t" anchorCtr="0" compatLnSpc="1">
            <a:prstTxWarp prst="textNoShape">
              <a:avLst/>
            </a:prstTxWarp>
          </a:bodyPr>
          <a:lstStyle>
            <a:lvl1pPr defTabSz="942975" eaLnBrk="0" hangingPunct="0">
              <a:spcBef>
                <a:spcPct val="0"/>
              </a:spcBef>
              <a:defRPr sz="1200">
                <a:latin typeface="Times New Roman" pitchFamily="18" charset="0"/>
              </a:defRPr>
            </a:lvl1pPr>
          </a:lstStyle>
          <a:p>
            <a:endParaRPr lang="pt-BR" altLang="pt-BR"/>
          </a:p>
        </p:txBody>
      </p:sp>
      <p:sp>
        <p:nvSpPr>
          <p:cNvPr id="5123" name="Rectangle 3"/>
          <p:cNvSpPr>
            <a:spLocks noGrp="1" noChangeArrowheads="1"/>
          </p:cNvSpPr>
          <p:nvPr>
            <p:ph type="dt" sz="quarter" idx="1"/>
          </p:nvPr>
        </p:nvSpPr>
        <p:spPr bwMode="auto">
          <a:xfrm>
            <a:off x="3852863" y="0"/>
            <a:ext cx="2944812"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t" anchorCtr="0" compatLnSpc="1">
            <a:prstTxWarp prst="textNoShape">
              <a:avLst/>
            </a:prstTxWarp>
          </a:bodyPr>
          <a:lstStyle>
            <a:lvl1pPr algn="r" defTabSz="942975" eaLnBrk="0" hangingPunct="0">
              <a:spcBef>
                <a:spcPct val="0"/>
              </a:spcBef>
              <a:defRPr sz="1200">
                <a:latin typeface="Times New Roman" pitchFamily="18" charset="0"/>
              </a:defRPr>
            </a:lvl1pPr>
          </a:lstStyle>
          <a:p>
            <a:endParaRPr lang="pt-BR" altLang="pt-BR"/>
          </a:p>
        </p:txBody>
      </p:sp>
      <p:sp>
        <p:nvSpPr>
          <p:cNvPr id="5124" name="Rectangle 4"/>
          <p:cNvSpPr>
            <a:spLocks noGrp="1" noChangeArrowheads="1"/>
          </p:cNvSpPr>
          <p:nvPr>
            <p:ph type="ftr" sz="quarter" idx="2"/>
          </p:nvPr>
        </p:nvSpPr>
        <p:spPr bwMode="auto">
          <a:xfrm>
            <a:off x="0" y="942975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b" anchorCtr="0" compatLnSpc="1">
            <a:prstTxWarp prst="textNoShape">
              <a:avLst/>
            </a:prstTxWarp>
          </a:bodyPr>
          <a:lstStyle>
            <a:lvl1pPr defTabSz="942975" eaLnBrk="0" hangingPunct="0">
              <a:spcBef>
                <a:spcPct val="0"/>
              </a:spcBef>
              <a:defRPr sz="1200">
                <a:latin typeface="Times New Roman" pitchFamily="18" charset="0"/>
              </a:defRPr>
            </a:lvl1pPr>
          </a:lstStyle>
          <a:p>
            <a:endParaRPr lang="pt-BR" altLang="pt-BR"/>
          </a:p>
        </p:txBody>
      </p:sp>
      <p:sp>
        <p:nvSpPr>
          <p:cNvPr id="5125" name="Rectangle 5"/>
          <p:cNvSpPr>
            <a:spLocks noGrp="1" noChangeArrowheads="1"/>
          </p:cNvSpPr>
          <p:nvPr>
            <p:ph type="sldNum" sz="quarter" idx="3"/>
          </p:nvPr>
        </p:nvSpPr>
        <p:spPr bwMode="auto">
          <a:xfrm>
            <a:off x="3852863" y="9429750"/>
            <a:ext cx="2944812"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b" anchorCtr="0" compatLnSpc="1">
            <a:prstTxWarp prst="textNoShape">
              <a:avLst/>
            </a:prstTxWarp>
          </a:bodyPr>
          <a:lstStyle>
            <a:lvl1pPr algn="r" defTabSz="942975" eaLnBrk="0" hangingPunct="0">
              <a:spcBef>
                <a:spcPct val="0"/>
              </a:spcBef>
              <a:defRPr sz="1200">
                <a:latin typeface="Times New Roman" pitchFamily="18" charset="0"/>
              </a:defRPr>
            </a:lvl1pPr>
          </a:lstStyle>
          <a:p>
            <a:fld id="{C2819EF3-6BD6-4C1D-A64A-8D0942B1C19B}" type="slidenum">
              <a:rPr lang="pt-BR" altLang="pt-BR"/>
              <a:pPr/>
              <a:t>‹nº›</a:t>
            </a:fld>
            <a:endParaRPr lang="pt-BR" altLang="pt-BR"/>
          </a:p>
        </p:txBody>
      </p:sp>
    </p:spTree>
    <p:extLst>
      <p:ext uri="{BB962C8B-B14F-4D97-AF65-F5344CB8AC3E}">
        <p14:creationId xmlns:p14="http://schemas.microsoft.com/office/powerpoint/2010/main" val="2614069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t" anchorCtr="0" compatLnSpc="1">
            <a:prstTxWarp prst="textNoShape">
              <a:avLst/>
            </a:prstTxWarp>
          </a:bodyPr>
          <a:lstStyle>
            <a:lvl1pPr defTabSz="942975" eaLnBrk="0" hangingPunct="0">
              <a:spcBef>
                <a:spcPct val="0"/>
              </a:spcBef>
              <a:defRPr sz="1200" b="1"/>
            </a:lvl1pPr>
          </a:lstStyle>
          <a:p>
            <a:endParaRPr lang="pt-BR" altLang="pt-BR"/>
          </a:p>
        </p:txBody>
      </p:sp>
      <p:sp>
        <p:nvSpPr>
          <p:cNvPr id="46083" name="Rectangle 3"/>
          <p:cNvSpPr>
            <a:spLocks noGrp="1" noChangeArrowheads="1"/>
          </p:cNvSpPr>
          <p:nvPr>
            <p:ph type="dt" idx="1"/>
          </p:nvPr>
        </p:nvSpPr>
        <p:spPr bwMode="auto">
          <a:xfrm>
            <a:off x="3852863" y="0"/>
            <a:ext cx="2944812"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t" anchorCtr="0" compatLnSpc="1">
            <a:prstTxWarp prst="textNoShape">
              <a:avLst/>
            </a:prstTxWarp>
          </a:bodyPr>
          <a:lstStyle>
            <a:lvl1pPr algn="r" defTabSz="942975" eaLnBrk="0" hangingPunct="0">
              <a:spcBef>
                <a:spcPct val="0"/>
              </a:spcBef>
              <a:defRPr sz="1200" b="1"/>
            </a:lvl1pPr>
          </a:lstStyle>
          <a:p>
            <a:endParaRPr lang="pt-BR" altLang="pt-BR"/>
          </a:p>
        </p:txBody>
      </p:sp>
      <p:sp>
        <p:nvSpPr>
          <p:cNvPr id="46084" name="Rectangle 4"/>
          <p:cNvSpPr>
            <a:spLocks noGrp="1" noRot="1" noChangeAspect="1" noChangeArrowheads="1" noTextEdit="1"/>
          </p:cNvSpPr>
          <p:nvPr>
            <p:ph type="sldImg" idx="2"/>
          </p:nvPr>
        </p:nvSpPr>
        <p:spPr bwMode="auto">
          <a:xfrm>
            <a:off x="920750" y="742950"/>
            <a:ext cx="4964113" cy="37226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6085" name="Rectangle 5"/>
          <p:cNvSpPr>
            <a:spLocks noGrp="1" noChangeArrowheads="1"/>
          </p:cNvSpPr>
          <p:nvPr>
            <p:ph type="body" sz="quarter" idx="3"/>
          </p:nvPr>
        </p:nvSpPr>
        <p:spPr bwMode="auto">
          <a:xfrm>
            <a:off x="904875" y="4714875"/>
            <a:ext cx="4987925" cy="4468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t" anchorCtr="0" compatLnSpc="1">
            <a:prstTxWarp prst="textNoShape">
              <a:avLst/>
            </a:prstTxWarp>
          </a:bodyPr>
          <a:lstStyle/>
          <a:p>
            <a:pPr lvl="0"/>
            <a:r>
              <a:rPr lang="pt-BR" altLang="pt-BR" smtClean="0"/>
              <a:t>Clique para editar os estilos do texto mestre</a:t>
            </a:r>
          </a:p>
          <a:p>
            <a:pPr lvl="1"/>
            <a:r>
              <a:rPr lang="pt-BR" altLang="pt-BR" smtClean="0"/>
              <a:t>Segundo nível</a:t>
            </a:r>
          </a:p>
          <a:p>
            <a:pPr lvl="2"/>
            <a:r>
              <a:rPr lang="pt-BR" altLang="pt-BR" smtClean="0"/>
              <a:t>Terceiro nível</a:t>
            </a:r>
          </a:p>
          <a:p>
            <a:pPr lvl="3"/>
            <a:r>
              <a:rPr lang="pt-BR" altLang="pt-BR" smtClean="0"/>
              <a:t>Quarto nível</a:t>
            </a:r>
          </a:p>
          <a:p>
            <a:pPr lvl="4"/>
            <a:r>
              <a:rPr lang="pt-BR" altLang="pt-BR" smtClean="0"/>
              <a:t>Quinto nível</a:t>
            </a:r>
          </a:p>
        </p:txBody>
      </p:sp>
      <p:sp>
        <p:nvSpPr>
          <p:cNvPr id="46086" name="Rectangle 6"/>
          <p:cNvSpPr>
            <a:spLocks noGrp="1" noChangeArrowheads="1"/>
          </p:cNvSpPr>
          <p:nvPr>
            <p:ph type="ftr" sz="quarter" idx="4"/>
          </p:nvPr>
        </p:nvSpPr>
        <p:spPr bwMode="auto">
          <a:xfrm>
            <a:off x="0" y="9429750"/>
            <a:ext cx="29448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b" anchorCtr="0" compatLnSpc="1">
            <a:prstTxWarp prst="textNoShape">
              <a:avLst/>
            </a:prstTxWarp>
          </a:bodyPr>
          <a:lstStyle>
            <a:lvl1pPr defTabSz="942975" eaLnBrk="0" hangingPunct="0">
              <a:spcBef>
                <a:spcPct val="0"/>
              </a:spcBef>
              <a:defRPr sz="1200" b="1"/>
            </a:lvl1pPr>
          </a:lstStyle>
          <a:p>
            <a:endParaRPr lang="pt-BR" altLang="pt-BR"/>
          </a:p>
        </p:txBody>
      </p:sp>
      <p:sp>
        <p:nvSpPr>
          <p:cNvPr id="46087" name="Rectangle 7"/>
          <p:cNvSpPr>
            <a:spLocks noGrp="1" noChangeArrowheads="1"/>
          </p:cNvSpPr>
          <p:nvPr>
            <p:ph type="sldNum" sz="quarter" idx="5"/>
          </p:nvPr>
        </p:nvSpPr>
        <p:spPr bwMode="auto">
          <a:xfrm>
            <a:off x="3852863" y="9429750"/>
            <a:ext cx="2944812"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18" tIns="47210" rIns="94418" bIns="47210" numCol="1" anchor="b" anchorCtr="0" compatLnSpc="1">
            <a:prstTxWarp prst="textNoShape">
              <a:avLst/>
            </a:prstTxWarp>
          </a:bodyPr>
          <a:lstStyle>
            <a:lvl1pPr algn="r" defTabSz="942975" eaLnBrk="0" hangingPunct="0">
              <a:spcBef>
                <a:spcPct val="0"/>
              </a:spcBef>
              <a:defRPr sz="1200" b="1"/>
            </a:lvl1pPr>
          </a:lstStyle>
          <a:p>
            <a:fld id="{F0D4AA59-3CFA-4C86-8C83-01D42FEF06B9}" type="slidenum">
              <a:rPr lang="pt-BR" altLang="pt-BR"/>
              <a:pPr/>
              <a:t>‹nº›</a:t>
            </a:fld>
            <a:endParaRPr lang="pt-BR" altLang="pt-BR"/>
          </a:p>
        </p:txBody>
      </p:sp>
    </p:spTree>
    <p:extLst>
      <p:ext uri="{BB962C8B-B14F-4D97-AF65-F5344CB8AC3E}">
        <p14:creationId xmlns:p14="http://schemas.microsoft.com/office/powerpoint/2010/main" val="19111797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bwMode="auto">
          <a:xfrm>
            <a:off x="3849688" y="9428163"/>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9880CE58-6F20-4DEF-936D-AD5246A46D0E}" type="slidenum">
              <a:rPr lang="pt-BR" altLang="pt-BR" sz="1200"/>
              <a:pPr/>
              <a:t>5</a:t>
            </a:fld>
            <a:endParaRPr lang="pt-BR" altLang="pt-BR" sz="1200"/>
          </a:p>
        </p:txBody>
      </p:sp>
      <p:sp>
        <p:nvSpPr>
          <p:cNvPr id="6147" name="Text Box 2"/>
          <p:cNvSpPr txBox="1">
            <a:spLocks noChangeArrowheads="1"/>
          </p:cNvSpPr>
          <p:nvPr/>
        </p:nvSpPr>
        <p:spPr bwMode="auto">
          <a:xfrm>
            <a:off x="1033463" y="814388"/>
            <a:ext cx="4672012" cy="40290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endParaRPr lang="pt-BR" altLang="pt-BR"/>
          </a:p>
        </p:txBody>
      </p:sp>
      <p:sp>
        <p:nvSpPr>
          <p:cNvPr id="6148" name="Rectangle 3"/>
          <p:cNvSpPr>
            <a:spLocks noGrp="1" noChangeArrowheads="1"/>
          </p:cNvSpPr>
          <p:nvPr>
            <p:ph type="body"/>
          </p:nvPr>
        </p:nvSpPr>
        <p:spPr bwMode="auto">
          <a:xfrm>
            <a:off x="898525" y="5116513"/>
            <a:ext cx="4938713" cy="48498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txBody>
          <a:bodyPr wrap="none" numCol="1" anchor="ctr" anchorCtr="0" compatLnSpc="1">
            <a:prstTxWarp prst="textNoShape">
              <a:avLst/>
            </a:prstTxWarp>
          </a:bodyPr>
          <a:lstStyle/>
          <a:p>
            <a:endParaRPr lang="es-ES" altLang="pt-BR" smtClean="0"/>
          </a:p>
        </p:txBody>
      </p:sp>
    </p:spTree>
    <p:extLst>
      <p:ext uri="{BB962C8B-B14F-4D97-AF65-F5344CB8AC3E}">
        <p14:creationId xmlns:p14="http://schemas.microsoft.com/office/powerpoint/2010/main" val="877148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bwMode="auto">
          <a:xfrm>
            <a:off x="3849688" y="9428163"/>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756D0C5F-0C32-45A0-885C-35F8A7D675E6}" type="slidenum">
              <a:rPr lang="pt-BR" altLang="pt-BR" sz="1200"/>
              <a:pPr/>
              <a:t>7</a:t>
            </a:fld>
            <a:endParaRPr lang="pt-BR" altLang="pt-BR" sz="1200"/>
          </a:p>
        </p:txBody>
      </p:sp>
      <p:sp>
        <p:nvSpPr>
          <p:cNvPr id="9219" name="Text Box 2"/>
          <p:cNvSpPr txBox="1">
            <a:spLocks noChangeArrowheads="1"/>
          </p:cNvSpPr>
          <p:nvPr/>
        </p:nvSpPr>
        <p:spPr bwMode="auto">
          <a:xfrm>
            <a:off x="1033463" y="814388"/>
            <a:ext cx="4672012" cy="40290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endParaRPr lang="pt-BR" altLang="pt-BR"/>
          </a:p>
        </p:txBody>
      </p:sp>
      <p:sp>
        <p:nvSpPr>
          <p:cNvPr id="9220" name="Rectangle 3"/>
          <p:cNvSpPr>
            <a:spLocks noGrp="1" noChangeArrowheads="1"/>
          </p:cNvSpPr>
          <p:nvPr>
            <p:ph type="body"/>
          </p:nvPr>
        </p:nvSpPr>
        <p:spPr bwMode="auto">
          <a:xfrm>
            <a:off x="898525" y="5116513"/>
            <a:ext cx="4938713" cy="48498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txBody>
          <a:bodyPr wrap="none" numCol="1" anchor="ctr" anchorCtr="0" compatLnSpc="1">
            <a:prstTxWarp prst="textNoShape">
              <a:avLst/>
            </a:prstTxWarp>
          </a:bodyPr>
          <a:lstStyle/>
          <a:p>
            <a:endParaRPr lang="es-ES" altLang="pt-BR" smtClean="0"/>
          </a:p>
        </p:txBody>
      </p:sp>
    </p:spTree>
    <p:extLst>
      <p:ext uri="{BB962C8B-B14F-4D97-AF65-F5344CB8AC3E}">
        <p14:creationId xmlns:p14="http://schemas.microsoft.com/office/powerpoint/2010/main" val="253795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bwMode="auto">
          <a:xfrm>
            <a:off x="3849688" y="9428163"/>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fld id="{756D0C5F-0C32-45A0-885C-35F8A7D675E6}" type="slidenum">
              <a:rPr lang="pt-BR" altLang="pt-BR" sz="1200"/>
              <a:pPr/>
              <a:t>8</a:t>
            </a:fld>
            <a:endParaRPr lang="pt-BR" altLang="pt-BR" sz="1200"/>
          </a:p>
        </p:txBody>
      </p:sp>
      <p:sp>
        <p:nvSpPr>
          <p:cNvPr id="9219" name="Text Box 2"/>
          <p:cNvSpPr txBox="1">
            <a:spLocks noChangeArrowheads="1"/>
          </p:cNvSpPr>
          <p:nvPr/>
        </p:nvSpPr>
        <p:spPr bwMode="auto">
          <a:xfrm>
            <a:off x="1033463" y="814388"/>
            <a:ext cx="4672012" cy="40290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endParaRPr lang="pt-BR" altLang="pt-BR"/>
          </a:p>
        </p:txBody>
      </p:sp>
      <p:sp>
        <p:nvSpPr>
          <p:cNvPr id="9220" name="Rectangle 3"/>
          <p:cNvSpPr>
            <a:spLocks noGrp="1" noChangeArrowheads="1"/>
          </p:cNvSpPr>
          <p:nvPr>
            <p:ph type="body"/>
          </p:nvPr>
        </p:nvSpPr>
        <p:spPr bwMode="auto">
          <a:xfrm>
            <a:off x="898525" y="5116513"/>
            <a:ext cx="4938713" cy="48498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round/>
                <a:headEnd/>
                <a:tailEnd/>
              </a14:hiddenLine>
            </a:ext>
          </a:extLst>
        </p:spPr>
        <p:txBody>
          <a:bodyPr wrap="none" numCol="1" anchor="ctr" anchorCtr="0" compatLnSpc="1">
            <a:prstTxWarp prst="textNoShape">
              <a:avLst/>
            </a:prstTxWarp>
          </a:bodyPr>
          <a:lstStyle/>
          <a:p>
            <a:endParaRPr lang="es-ES" altLang="pt-BR" smtClean="0"/>
          </a:p>
        </p:txBody>
      </p:sp>
    </p:spTree>
    <p:extLst>
      <p:ext uri="{BB962C8B-B14F-4D97-AF65-F5344CB8AC3E}">
        <p14:creationId xmlns:p14="http://schemas.microsoft.com/office/powerpoint/2010/main" val="2201839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ço Reservado para Imagem de Slid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Espaço Reservado para Anotaçõ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BR" altLang="pt-BR" smtClean="0"/>
          </a:p>
        </p:txBody>
      </p:sp>
      <p:sp>
        <p:nvSpPr>
          <p:cNvPr id="13316" name="Espaço Reservado para Número de Slide 3"/>
          <p:cNvSpPr>
            <a:spLocks noGrp="1"/>
          </p:cNvSpPr>
          <p:nvPr>
            <p:ph type="sldNum" sz="quarter" idx="5"/>
          </p:nvPr>
        </p:nvSpPr>
        <p:spPr bwMode="auto">
          <a:xfrm>
            <a:off x="3849688" y="9428163"/>
            <a:ext cx="2946400"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35B2E7-4A2B-4032-993F-390B4C32CC7E}" type="slidenum">
              <a:rPr lang="pt-BR" altLang="pt-BR">
                <a:latin typeface="Arial" panose="020B0604020202020204" pitchFamily="34" charset="0"/>
              </a:rPr>
              <a:pPr>
                <a:spcBef>
                  <a:spcPct val="0"/>
                </a:spcBef>
              </a:pPr>
              <a:t>9</a:t>
            </a:fld>
            <a:endParaRPr lang="pt-BR" altLang="pt-BR">
              <a:latin typeface="Arial" panose="020B0604020202020204" pitchFamily="34" charset="0"/>
            </a:endParaRPr>
          </a:p>
        </p:txBody>
      </p:sp>
    </p:spTree>
    <p:extLst>
      <p:ext uri="{BB962C8B-B14F-4D97-AF65-F5344CB8AC3E}">
        <p14:creationId xmlns:p14="http://schemas.microsoft.com/office/powerpoint/2010/main" val="2196355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1179513" y="696913"/>
            <a:ext cx="4648200" cy="3486150"/>
          </a:xfrm>
        </p:spPr>
      </p:sp>
      <p:sp>
        <p:nvSpPr>
          <p:cNvPr id="14339" name="Rectangle 3"/>
          <p:cNvSpPr>
            <a:spLocks noGrp="1" noChangeArrowheads="1"/>
          </p:cNvSpPr>
          <p:nvPr>
            <p:ph type="body" idx="1"/>
          </p:nvPr>
        </p:nvSpPr>
        <p:spPr>
          <a:xfrm>
            <a:off x="701675" y="4414838"/>
            <a:ext cx="5607050" cy="4183062"/>
          </a:xfrm>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pt-BR" smtClean="0"/>
          </a:p>
        </p:txBody>
      </p:sp>
    </p:spTree>
    <p:extLst>
      <p:ext uri="{BB962C8B-B14F-4D97-AF65-F5344CB8AC3E}">
        <p14:creationId xmlns:p14="http://schemas.microsoft.com/office/powerpoint/2010/main" val="2375932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xfrm>
            <a:off x="680383" y="4715831"/>
            <a:ext cx="5436909" cy="446664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p>
            <a:pPr eaLnBrk="1" hangingPunct="1"/>
            <a:endParaRPr lang="pt-BR" altLang="pt-BR" smtClean="0">
              <a:latin typeface="Arial" pitchFamily="34" charset="0"/>
            </a:endParaRPr>
          </a:p>
        </p:txBody>
      </p:sp>
    </p:spTree>
    <p:extLst>
      <p:ext uri="{BB962C8B-B14F-4D97-AF65-F5344CB8AC3E}">
        <p14:creationId xmlns:p14="http://schemas.microsoft.com/office/powerpoint/2010/main" val="1740126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brasil.gov.br/" TargetMode="External"/><Relationship Id="rId1" Type="http://schemas.openxmlformats.org/officeDocument/2006/relationships/slideMaster" Target="../slideMasters/slideMaster2.xml"/><Relationship Id="rId4" Type="http://schemas.openxmlformats.org/officeDocument/2006/relationships/image" Target="../media/image5.w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BR" smtClean="0"/>
              <a:t>Clique para editar o estilo do subtítulo mestre</a:t>
            </a:r>
            <a:endParaRPr lang="pt-BR"/>
          </a:p>
        </p:txBody>
      </p:sp>
    </p:spTree>
    <p:extLst>
      <p:ext uri="{BB962C8B-B14F-4D97-AF65-F5344CB8AC3E}">
        <p14:creationId xmlns:p14="http://schemas.microsoft.com/office/powerpoint/2010/main" val="309833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1600200"/>
            <a:ext cx="8229600" cy="4525963"/>
          </a:xfrm>
          <a:prstGeom prst="rect">
            <a:avLst/>
          </a:prstGeo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816505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274638"/>
            <a:ext cx="6019800" cy="5851525"/>
          </a:xfrm>
          <a:prstGeom prst="rect">
            <a:avLst/>
          </a:prstGeo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1454591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grpSp>
        <p:nvGrpSpPr>
          <p:cNvPr id="1983490" name="Group 2"/>
          <p:cNvGrpSpPr>
            <a:grpSpLocks/>
          </p:cNvGrpSpPr>
          <p:nvPr/>
        </p:nvGrpSpPr>
        <p:grpSpPr bwMode="auto">
          <a:xfrm>
            <a:off x="0" y="0"/>
            <a:ext cx="9144000" cy="838200"/>
            <a:chOff x="0" y="0"/>
            <a:chExt cx="4382" cy="298"/>
          </a:xfrm>
        </p:grpSpPr>
        <p:sp>
          <p:nvSpPr>
            <p:cNvPr id="1983491" name="Rectangle 3"/>
            <p:cNvSpPr>
              <a:spLocks noChangeArrowheads="1"/>
            </p:cNvSpPr>
            <p:nvPr/>
          </p:nvSpPr>
          <p:spPr bwMode="auto">
            <a:xfrm>
              <a:off x="0" y="0"/>
              <a:ext cx="4382" cy="298"/>
            </a:xfrm>
            <a:prstGeom prst="rect">
              <a:avLst/>
            </a:prstGeom>
            <a:solidFill>
              <a:srgbClr val="FFCB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1983492" name="Rectangle 4"/>
            <p:cNvSpPr>
              <a:spLocks noChangeArrowheads="1"/>
            </p:cNvSpPr>
            <p:nvPr/>
          </p:nvSpPr>
          <p:spPr bwMode="auto">
            <a:xfrm>
              <a:off x="0" y="0"/>
              <a:ext cx="4382" cy="298"/>
            </a:xfrm>
            <a:prstGeom prst="rect">
              <a:avLst/>
            </a:prstGeom>
            <a:solidFill>
              <a:srgbClr val="FFCB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spcBef>
                  <a:spcPct val="0"/>
                </a:spcBef>
              </a:pPr>
              <a:endParaRPr lang="es-ES" altLang="pt-BR" sz="2400">
                <a:latin typeface="Times New Roman" pitchFamily="18" charset="0"/>
              </a:endParaRPr>
            </a:p>
          </p:txBody>
        </p:sp>
      </p:grpSp>
      <p:pic>
        <p:nvPicPr>
          <p:cNvPr id="1983493" name="Picture 5" descr="brasil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3825" y="285750"/>
            <a:ext cx="1325563" cy="400050"/>
          </a:xfrm>
          <a:prstGeom prst="rect">
            <a:avLst/>
          </a:prstGeom>
          <a:noFill/>
          <a:extLst>
            <a:ext uri="{909E8E84-426E-40DD-AFC4-6F175D3DCCD1}">
              <a14:hiddenFill xmlns:a14="http://schemas.microsoft.com/office/drawing/2010/main">
                <a:solidFill>
                  <a:srgbClr val="FFFFFF"/>
                </a:solidFill>
              </a14:hiddenFill>
            </a:ext>
          </a:extLst>
        </p:spPr>
      </p:pic>
      <p:pic>
        <p:nvPicPr>
          <p:cNvPr id="198349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11125"/>
            <a:ext cx="1066800" cy="65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27601044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 texto mestre</a:t>
            </a:r>
          </a:p>
        </p:txBody>
      </p:sp>
    </p:spTree>
    <p:extLst>
      <p:ext uri="{BB962C8B-B14F-4D97-AF65-F5344CB8AC3E}">
        <p14:creationId xmlns:p14="http://schemas.microsoft.com/office/powerpoint/2010/main" val="398987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685800" y="2514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2514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22443469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1960995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Tree>
    <p:extLst>
      <p:ext uri="{BB962C8B-B14F-4D97-AF65-F5344CB8AC3E}">
        <p14:creationId xmlns:p14="http://schemas.microsoft.com/office/powerpoint/2010/main" val="18152219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8829496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Tree>
    <p:extLst>
      <p:ext uri="{BB962C8B-B14F-4D97-AF65-F5344CB8AC3E}">
        <p14:creationId xmlns:p14="http://schemas.microsoft.com/office/powerpoint/2010/main" val="3903683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título mestre</a:t>
            </a:r>
            <a:endParaRPr lang="pt-BR"/>
          </a:p>
        </p:txBody>
      </p:sp>
      <p:sp>
        <p:nvSpPr>
          <p:cNvPr id="3" name="Espaço Reservado para Conteúdo 2"/>
          <p:cNvSpPr>
            <a:spLocks noGrp="1"/>
          </p:cNvSpPr>
          <p:nvPr>
            <p:ph idx="1"/>
          </p:nvPr>
        </p:nvSpPr>
        <p:spPr>
          <a:xfrm>
            <a:off x="457200" y="1600200"/>
            <a:ext cx="8229600" cy="4525963"/>
          </a:xfrm>
          <a:prstGeom prst="rect">
            <a:avLst/>
          </a:prstGeo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16433884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Tree>
    <p:extLst>
      <p:ext uri="{BB962C8B-B14F-4D97-AF65-F5344CB8AC3E}">
        <p14:creationId xmlns:p14="http://schemas.microsoft.com/office/powerpoint/2010/main" val="19891432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1265284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96050" y="990600"/>
            <a:ext cx="1962150" cy="5638800"/>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609600" y="990600"/>
            <a:ext cx="5734050" cy="5638800"/>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3757830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údo">
    <p:spTree>
      <p:nvGrpSpPr>
        <p:cNvPr id="1" name=""/>
        <p:cNvGrpSpPr/>
        <p:nvPr/>
      </p:nvGrpSpPr>
      <p:grpSpPr>
        <a:xfrm>
          <a:off x="0" y="0"/>
          <a:ext cx="0" cy="0"/>
          <a:chOff x="0" y="0"/>
          <a:chExt cx="0" cy="0"/>
        </a:xfrm>
      </p:grpSpPr>
      <p:sp>
        <p:nvSpPr>
          <p:cNvPr id="2" name="Espaço Reservado para Conteúdo 1"/>
          <p:cNvSpPr>
            <a:spLocks noGrp="1"/>
          </p:cNvSpPr>
          <p:nvPr>
            <p:ph/>
          </p:nvPr>
        </p:nvSpPr>
        <p:spPr>
          <a:xfrm>
            <a:off x="609600" y="990600"/>
            <a:ext cx="7848600" cy="5638800"/>
          </a:xfrm>
          <a:prstGeom prst="rect">
            <a:avLst/>
          </a:prstGeo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275162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 texto mestre</a:t>
            </a:r>
          </a:p>
        </p:txBody>
      </p:sp>
    </p:spTree>
    <p:extLst>
      <p:ext uri="{BB962C8B-B14F-4D97-AF65-F5344CB8AC3E}">
        <p14:creationId xmlns:p14="http://schemas.microsoft.com/office/powerpoint/2010/main" val="333179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922900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extLst>
      <p:ext uri="{BB962C8B-B14F-4D97-AF65-F5344CB8AC3E}">
        <p14:creationId xmlns:p14="http://schemas.microsoft.com/office/powerpoint/2010/main" val="4064639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pt-BR" smtClean="0"/>
              <a:t>Clique para editar o título mestre</a:t>
            </a:r>
            <a:endParaRPr lang="pt-BR"/>
          </a:p>
        </p:txBody>
      </p:sp>
    </p:spTree>
    <p:extLst>
      <p:ext uri="{BB962C8B-B14F-4D97-AF65-F5344CB8AC3E}">
        <p14:creationId xmlns:p14="http://schemas.microsoft.com/office/powerpoint/2010/main" val="963128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2491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Tree>
    <p:extLst>
      <p:ext uri="{BB962C8B-B14F-4D97-AF65-F5344CB8AC3E}">
        <p14:creationId xmlns:p14="http://schemas.microsoft.com/office/powerpoint/2010/main" val="3991087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Tree>
    <p:extLst>
      <p:ext uri="{BB962C8B-B14F-4D97-AF65-F5344CB8AC3E}">
        <p14:creationId xmlns:p14="http://schemas.microsoft.com/office/powerpoint/2010/main" val="3266433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brasil.gov.br/"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635330" name="Group 2"/>
          <p:cNvGrpSpPr>
            <a:grpSpLocks/>
          </p:cNvGrpSpPr>
          <p:nvPr/>
        </p:nvGrpSpPr>
        <p:grpSpPr bwMode="auto">
          <a:xfrm>
            <a:off x="0" y="0"/>
            <a:ext cx="9144000" cy="838200"/>
            <a:chOff x="0" y="0"/>
            <a:chExt cx="4382" cy="298"/>
          </a:xfrm>
        </p:grpSpPr>
        <p:sp>
          <p:nvSpPr>
            <p:cNvPr id="1635331" name="Rectangle 3"/>
            <p:cNvSpPr>
              <a:spLocks noChangeArrowheads="1"/>
            </p:cNvSpPr>
            <p:nvPr userDrawn="1"/>
          </p:nvSpPr>
          <p:spPr bwMode="auto">
            <a:xfrm>
              <a:off x="0" y="0"/>
              <a:ext cx="4382" cy="298"/>
            </a:xfrm>
            <a:prstGeom prst="rect">
              <a:avLst/>
            </a:prstGeom>
            <a:solidFill>
              <a:srgbClr val="FFCB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p>
          </p:txBody>
        </p:sp>
        <p:sp>
          <p:nvSpPr>
            <p:cNvPr id="1635332" name="Rectangle 4"/>
            <p:cNvSpPr>
              <a:spLocks noChangeArrowheads="1"/>
            </p:cNvSpPr>
            <p:nvPr userDrawn="1"/>
          </p:nvSpPr>
          <p:spPr bwMode="auto">
            <a:xfrm>
              <a:off x="0" y="0"/>
              <a:ext cx="4382" cy="298"/>
            </a:xfrm>
            <a:prstGeom prst="rect">
              <a:avLst/>
            </a:prstGeom>
            <a:solidFill>
              <a:srgbClr val="FFCB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spcBef>
                  <a:spcPct val="0"/>
                </a:spcBef>
              </a:pPr>
              <a:endParaRPr lang="es-ES" altLang="pt-BR" sz="2400">
                <a:latin typeface="Times New Roman" pitchFamily="18" charset="0"/>
              </a:endParaRPr>
            </a:p>
          </p:txBody>
        </p:sp>
      </p:grpSp>
      <p:pic>
        <p:nvPicPr>
          <p:cNvPr id="1635333" name="Picture 5" descr="brasil1">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43825" y="285750"/>
            <a:ext cx="1325563" cy="400050"/>
          </a:xfrm>
          <a:prstGeom prst="rect">
            <a:avLst/>
          </a:prstGeom>
          <a:noFill/>
          <a:extLst>
            <a:ext uri="{909E8E84-426E-40DD-AFC4-6F175D3DCCD1}">
              <a14:hiddenFill xmlns:a14="http://schemas.microsoft.com/office/drawing/2010/main">
                <a:solidFill>
                  <a:srgbClr val="FFFFFF"/>
                </a:solidFill>
              </a14:hiddenFill>
            </a:ext>
          </a:extLst>
        </p:spPr>
      </p:pic>
      <p:pic>
        <p:nvPicPr>
          <p:cNvPr id="1635336" name="Picture 8"/>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28600" y="106363"/>
            <a:ext cx="8382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5337" name="Text Box 9"/>
          <p:cNvSpPr txBox="1">
            <a:spLocks noChangeArrowheads="1"/>
          </p:cNvSpPr>
          <p:nvPr/>
        </p:nvSpPr>
        <p:spPr bwMode="auto">
          <a:xfrm>
            <a:off x="4645025" y="44450"/>
            <a:ext cx="2951163"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0"/>
              </a:spcBef>
            </a:pPr>
            <a:r>
              <a:rPr lang="pt-BR" altLang="pt-BR" sz="2100" b="1">
                <a:effectLst>
                  <a:outerShdw blurRad="38100" dist="38100" dir="2700000" algn="tl">
                    <a:srgbClr val="C0C0C0"/>
                  </a:outerShdw>
                </a:effectLst>
              </a:rPr>
              <a:t>Ministério da</a:t>
            </a:r>
            <a:br>
              <a:rPr lang="pt-BR" altLang="pt-BR" sz="2100" b="1">
                <a:effectLst>
                  <a:outerShdw blurRad="38100" dist="38100" dir="2700000" algn="tl">
                    <a:srgbClr val="C0C0C0"/>
                  </a:outerShdw>
                </a:effectLst>
              </a:rPr>
            </a:br>
            <a:r>
              <a:rPr lang="pt-BR" altLang="pt-BR" sz="2100" b="1">
                <a:effectLst>
                  <a:outerShdw blurRad="38100" dist="38100" dir="2700000" algn="tl">
                    <a:srgbClr val="C0C0C0"/>
                  </a:outerShdw>
                </a:effectLst>
              </a:rPr>
              <a:t>Previdência Social</a:t>
            </a: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82470" name="Rectangle 6"/>
          <p:cNvSpPr>
            <a:spLocks noGrp="1" noChangeArrowheads="1"/>
          </p:cNvSpPr>
          <p:nvPr>
            <p:ph type="title"/>
          </p:nvPr>
        </p:nvSpPr>
        <p:spPr bwMode="auto">
          <a:xfrm>
            <a:off x="609600" y="990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es-ES" altLang="pt-BR" smtClean="0"/>
          </a:p>
        </p:txBody>
      </p:sp>
      <p:sp>
        <p:nvSpPr>
          <p:cNvPr id="1982471" name="Rectangle 7"/>
          <p:cNvSpPr>
            <a:spLocks noGrp="1" noChangeArrowheads="1"/>
          </p:cNvSpPr>
          <p:nvPr>
            <p:ph type="body" idx="1"/>
          </p:nvPr>
        </p:nvSpPr>
        <p:spPr bwMode="auto">
          <a:xfrm>
            <a:off x="685800" y="2514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t-BR" altLang="pt-BR" smtClean="0"/>
              <a:t>Clique para editar os estilos do texto mestre</a:t>
            </a:r>
          </a:p>
          <a:p>
            <a:pPr lvl="1"/>
            <a:r>
              <a:rPr lang="pt-BR" altLang="pt-BR" smtClean="0"/>
              <a:t>Segundo nível</a:t>
            </a:r>
          </a:p>
          <a:p>
            <a:pPr lvl="2"/>
            <a:r>
              <a:rPr lang="pt-BR" altLang="pt-BR" smtClean="0"/>
              <a:t>Terceiro nível</a:t>
            </a:r>
          </a:p>
          <a:p>
            <a:pPr lvl="3"/>
            <a:r>
              <a:rPr lang="pt-BR" altLang="pt-BR" smtClean="0"/>
              <a:t>Quarto nível</a:t>
            </a:r>
          </a:p>
          <a:p>
            <a:pPr lvl="4"/>
            <a:r>
              <a:rPr lang="pt-BR" altLang="pt-BR" smtClean="0"/>
              <a:t>Quinto nível</a:t>
            </a:r>
          </a:p>
        </p:txBody>
      </p:sp>
      <p:sp>
        <p:nvSpPr>
          <p:cNvPr id="1982474" name="Text Box 10"/>
          <p:cNvSpPr txBox="1">
            <a:spLocks noChangeArrowheads="1"/>
          </p:cNvSpPr>
          <p:nvPr/>
        </p:nvSpPr>
        <p:spPr bwMode="auto">
          <a:xfrm>
            <a:off x="8769350" y="6545263"/>
            <a:ext cx="241300" cy="182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algn="ctr"/>
            <a:fld id="{786DC51D-3FC3-406A-BDC8-CFB89DEC9266}" type="slidenum">
              <a:rPr lang="pt-BR" altLang="pt-BR" sz="1200"/>
              <a:pPr algn="ctr"/>
              <a:t>‹nº›</a:t>
            </a:fld>
            <a:endParaRPr lang="pt-BR" altLang="pt-BR"/>
          </a:p>
        </p:txBody>
      </p:sp>
      <p:pic>
        <p:nvPicPr>
          <p:cNvPr id="1982475" name="Picture 11" descr="cabecalho"/>
          <p:cNvPicPr>
            <a:picLocks noChangeAspect="1" noChangeArrowheads="1"/>
          </p:cNvPicPr>
          <p:nvPr/>
        </p:nvPicPr>
        <p:blipFill>
          <a:blip r:embed="rId14">
            <a:extLst>
              <a:ext uri="{28A0092B-C50C-407E-A947-70E740481C1C}">
                <a14:useLocalDpi xmlns:a14="http://schemas.microsoft.com/office/drawing/2010/main" val="0"/>
              </a:ext>
            </a:extLst>
          </a:blip>
          <a:srcRect t="89444"/>
          <a:stretch>
            <a:fillRect/>
          </a:stretch>
        </p:blipFill>
        <p:spPr bwMode="auto">
          <a:xfrm>
            <a:off x="0" y="6813550"/>
            <a:ext cx="9140825" cy="71438"/>
          </a:xfrm>
          <a:prstGeom prst="rect">
            <a:avLst/>
          </a:prstGeom>
          <a:noFill/>
          <a:extLst>
            <a:ext uri="{909E8E84-426E-40DD-AFC4-6F175D3DCCD1}">
              <a14:hiddenFill xmlns:a14="http://schemas.microsoft.com/office/drawing/2010/main">
                <a:solidFill>
                  <a:srgbClr val="FFFFFF"/>
                </a:solidFill>
              </a14:hiddenFill>
            </a:ext>
          </a:extLst>
        </p:spPr>
      </p:pic>
      <p:grpSp>
        <p:nvGrpSpPr>
          <p:cNvPr id="1982476" name="Group 12"/>
          <p:cNvGrpSpPr>
            <a:grpSpLocks/>
          </p:cNvGrpSpPr>
          <p:nvPr/>
        </p:nvGrpSpPr>
        <p:grpSpPr bwMode="auto">
          <a:xfrm>
            <a:off x="0" y="0"/>
            <a:ext cx="9144000" cy="863600"/>
            <a:chOff x="0" y="0"/>
            <a:chExt cx="5760" cy="544"/>
          </a:xfrm>
        </p:grpSpPr>
        <p:pic>
          <p:nvPicPr>
            <p:cNvPr id="1982477" name="Picture 13" descr="cabecalh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4"/>
              <a:ext cx="5760" cy="540"/>
            </a:xfrm>
            <a:prstGeom prst="rect">
              <a:avLst/>
            </a:prstGeom>
            <a:noFill/>
            <a:extLst>
              <a:ext uri="{909E8E84-426E-40DD-AFC4-6F175D3DCCD1}">
                <a14:hiddenFill xmlns:a14="http://schemas.microsoft.com/office/drawing/2010/main">
                  <a:solidFill>
                    <a:srgbClr val="FFFFFF"/>
                  </a:solidFill>
                </a14:hiddenFill>
              </a:ext>
            </a:extLst>
          </p:spPr>
        </p:pic>
        <p:pic>
          <p:nvPicPr>
            <p:cNvPr id="1982478" name="Picture 14" descr="cabecalho"/>
            <p:cNvPicPr>
              <a:picLocks noChangeAspect="1" noChangeArrowheads="1"/>
            </p:cNvPicPr>
            <p:nvPr userDrawn="1"/>
          </p:nvPicPr>
          <p:blipFill>
            <a:blip r:embed="rId14">
              <a:extLst>
                <a:ext uri="{28A0092B-C50C-407E-A947-70E740481C1C}">
                  <a14:useLocalDpi xmlns:a14="http://schemas.microsoft.com/office/drawing/2010/main" val="0"/>
                </a:ext>
              </a:extLst>
            </a:blip>
            <a:srcRect l="62204" r="15747"/>
            <a:stretch>
              <a:fillRect/>
            </a:stretch>
          </p:blipFill>
          <p:spPr bwMode="auto">
            <a:xfrm>
              <a:off x="4490" y="0"/>
              <a:ext cx="1270" cy="540"/>
            </a:xfrm>
            <a:prstGeom prst="rect">
              <a:avLst/>
            </a:prstGeom>
            <a:noFill/>
            <a:extLst>
              <a:ext uri="{909E8E84-426E-40DD-AFC4-6F175D3DCCD1}">
                <a14:hiddenFill xmlns:a14="http://schemas.microsoft.com/office/drawing/2010/main">
                  <a:solidFill>
                    <a:srgbClr val="FFFFFF"/>
                  </a:solidFill>
                </a14:hiddenFill>
              </a:ext>
            </a:extLst>
          </p:spPr>
        </p:pic>
      </p:grpSp>
    </p:spTree>
  </p:cSld>
  <p:clrMap bg1="lt1" tx1="dk1" bg2="lt2" tx2="dk2" accent1="accent1" accent2="accent2" accent3="accent3" accent4="accent4" accent5="accent5" accent6="accent6" hlink="hlink" folHlink="folHlink"/>
  <p:sldLayoutIdLst>
    <p:sldLayoutId id="2147483666"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3.xml"/><Relationship Id="rId1" Type="http://schemas.openxmlformats.org/officeDocument/2006/relationships/vmlDrawing" Target="../drawings/vmlDrawing2.vml"/><Relationship Id="rId5" Type="http://schemas.openxmlformats.org/officeDocument/2006/relationships/image" Target="../media/image15.png"/><Relationship Id="rId4" Type="http://schemas.openxmlformats.org/officeDocument/2006/relationships/oleObject" Target="../embeddings/Microsoft_Excel_97-2003_Worksheet2.xls"/></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emf"/><Relationship Id="rId1" Type="http://schemas.openxmlformats.org/officeDocument/2006/relationships/slideLayout" Target="../slideLayouts/slideLayout18.xml"/><Relationship Id="rId5" Type="http://schemas.openxmlformats.org/officeDocument/2006/relationships/image" Target="../media/image21.wmf"/><Relationship Id="rId4" Type="http://schemas.openxmlformats.org/officeDocument/2006/relationships/image" Target="../media/image20.wmf"/></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wmf"/><Relationship Id="rId1" Type="http://schemas.openxmlformats.org/officeDocument/2006/relationships/slideLayout" Target="../slideLayouts/slideLayout18.xml"/><Relationship Id="rId5" Type="http://schemas.openxmlformats.org/officeDocument/2006/relationships/image" Target="../media/image25.emf"/><Relationship Id="rId4" Type="http://schemas.openxmlformats.org/officeDocument/2006/relationships/image" Target="../media/image24.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3.xml"/><Relationship Id="rId5" Type="http://schemas.openxmlformats.org/officeDocument/2006/relationships/image" Target="../media/image11.emf"/><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3.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1250" name="Picture 1026" descr="Figura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7543800" cy="519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01251" name="Text Box 1029"/>
          <p:cNvSpPr txBox="1">
            <a:spLocks noChangeArrowheads="1"/>
          </p:cNvSpPr>
          <p:nvPr/>
        </p:nvSpPr>
        <p:spPr bwMode="auto">
          <a:xfrm>
            <a:off x="1150235" y="2560836"/>
            <a:ext cx="707707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pt-BR" altLang="pt-BR" sz="4800" b="1" dirty="0" smtClean="0">
                <a:latin typeface="Arial Narrow" panose="020B0606020202030204" pitchFamily="34" charset="0"/>
                <a:cs typeface="Arial" panose="020B0604020202020204" pitchFamily="34" charset="0"/>
              </a:rPr>
              <a:t>A Previdência Social e o Envelhecimento da População</a:t>
            </a:r>
            <a:endParaRPr lang="pt-BR" altLang="pt-BR" sz="4800" b="1" dirty="0">
              <a:latin typeface="Arial Narrow" panose="020B0606020202030204" pitchFamily="34" charset="0"/>
              <a:cs typeface="Arial" panose="020B0604020202020204" pitchFamily="34" charset="0"/>
            </a:endParaRPr>
          </a:p>
        </p:txBody>
      </p:sp>
      <p:sp>
        <p:nvSpPr>
          <p:cNvPr id="2" name="CaixaDeTexto 1"/>
          <p:cNvSpPr txBox="1"/>
          <p:nvPr/>
        </p:nvSpPr>
        <p:spPr>
          <a:xfrm>
            <a:off x="1763688" y="6183313"/>
            <a:ext cx="5616624" cy="369332"/>
          </a:xfrm>
          <a:prstGeom prst="rect">
            <a:avLst/>
          </a:prstGeom>
          <a:noFill/>
        </p:spPr>
        <p:txBody>
          <a:bodyPr wrap="square" rtlCol="0">
            <a:spAutoFit/>
          </a:bodyPr>
          <a:lstStyle/>
          <a:p>
            <a:pPr algn="ctr"/>
            <a:r>
              <a:rPr lang="pt-BR" altLang="pt-BR" sz="1800" dirty="0">
                <a:latin typeface="Arial Narrow" panose="020B0606020202030204" pitchFamily="34" charset="0"/>
                <a:cs typeface="Arial" panose="020B0604020202020204" pitchFamily="34" charset="0"/>
              </a:rPr>
              <a:t>Brasília, </a:t>
            </a:r>
            <a:r>
              <a:rPr lang="pt-BR" altLang="pt-BR" sz="1800" dirty="0" smtClean="0">
                <a:latin typeface="Arial Narrow" panose="020B0606020202030204" pitchFamily="34" charset="0"/>
                <a:cs typeface="Arial" panose="020B0604020202020204" pitchFamily="34" charset="0"/>
              </a:rPr>
              <a:t>maio </a:t>
            </a:r>
            <a:r>
              <a:rPr lang="pt-BR" altLang="pt-BR" sz="1800" dirty="0">
                <a:latin typeface="Arial Narrow" panose="020B0606020202030204" pitchFamily="34" charset="0"/>
                <a:cs typeface="Arial" panose="020B0604020202020204" pitchFamily="34" charset="0"/>
              </a:rPr>
              <a:t>de </a:t>
            </a:r>
            <a:r>
              <a:rPr lang="pt-BR" altLang="pt-BR" sz="1800" dirty="0" smtClean="0">
                <a:latin typeface="Arial Narrow" panose="020B0606020202030204" pitchFamily="34" charset="0"/>
                <a:cs typeface="Arial" panose="020B0604020202020204" pitchFamily="34" charset="0"/>
              </a:rPr>
              <a:t>2015</a:t>
            </a:r>
            <a:endParaRPr lang="pt-BR" altLang="pt-BR" sz="1800" dirty="0">
              <a:latin typeface="Arial Narrow" panose="020B060602020203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Gráfico 5"/>
          <p:cNvGraphicFramePr>
            <a:graphicFrameLocks/>
          </p:cNvGraphicFramePr>
          <p:nvPr/>
        </p:nvGraphicFramePr>
        <p:xfrm>
          <a:off x="452438" y="1449388"/>
          <a:ext cx="8239125" cy="4854575"/>
        </p:xfrm>
        <a:graphic>
          <a:graphicData uri="http://schemas.openxmlformats.org/presentationml/2006/ole">
            <mc:AlternateContent xmlns:mc="http://schemas.openxmlformats.org/markup-compatibility/2006">
              <mc:Choice xmlns:v="urn:schemas-microsoft-com:vml" Requires="v">
                <p:oleObj spid="_x0000_s5124" r:id="rId4" imgW="8242506" imgH="4852837" progId="Excel.Chart.8">
                  <p:embed/>
                </p:oleObj>
              </mc:Choice>
              <mc:Fallback>
                <p:oleObj r:id="rId4" imgW="8242506" imgH="4852837"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2438" y="1449388"/>
                        <a:ext cx="8239125" cy="485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339" name="Text Box 3"/>
          <p:cNvSpPr txBox="1">
            <a:spLocks noChangeArrowheads="1"/>
          </p:cNvSpPr>
          <p:nvPr/>
        </p:nvSpPr>
        <p:spPr bwMode="auto">
          <a:xfrm>
            <a:off x="0" y="6399213"/>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r>
              <a:rPr lang="pt-BR" altLang="pt-BR" sz="800" b="1" i="1">
                <a:latin typeface="Arial" panose="020B0604020202020204" pitchFamily="34" charset="0"/>
                <a:cs typeface="Times New Roman" panose="02020603050405020304" pitchFamily="18" charset="0"/>
              </a:rPr>
              <a:t>Fonte: IBGE.</a:t>
            </a:r>
          </a:p>
          <a:p>
            <a:pPr eaLnBrk="1" hangingPunct="1"/>
            <a:r>
              <a:rPr lang="pt-BR" altLang="pt-BR" sz="800" b="1" i="1">
                <a:latin typeface="Arial" panose="020B0604020202020204" pitchFamily="34" charset="0"/>
                <a:cs typeface="Times New Roman" panose="02020603050405020304" pitchFamily="18" charset="0"/>
              </a:rPr>
              <a:t>Elaboração: SPS/MPS.</a:t>
            </a:r>
          </a:p>
        </p:txBody>
      </p:sp>
      <p:sp>
        <p:nvSpPr>
          <p:cNvPr id="14340" name="CaixaDeTexto 7"/>
          <p:cNvSpPr txBox="1">
            <a:spLocks noChangeArrowheads="1"/>
          </p:cNvSpPr>
          <p:nvPr/>
        </p:nvSpPr>
        <p:spPr bwMode="auto">
          <a:xfrm>
            <a:off x="2416175" y="1052513"/>
            <a:ext cx="45815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r>
              <a:rPr lang="pt-BR" altLang="pt-BR" sz="2400">
                <a:latin typeface="Arial" panose="020B0604020202020204" pitchFamily="34" charset="0"/>
              </a:rPr>
              <a:t>Participação na População Total</a:t>
            </a:r>
          </a:p>
        </p:txBody>
      </p:sp>
      <p:sp>
        <p:nvSpPr>
          <p:cNvPr id="14341" name="CaixaDeTexto 8"/>
          <p:cNvSpPr txBox="1">
            <a:spLocks noChangeArrowheads="1"/>
          </p:cNvSpPr>
          <p:nvPr/>
        </p:nvSpPr>
        <p:spPr bwMode="auto">
          <a:xfrm>
            <a:off x="4343400" y="5740400"/>
            <a:ext cx="4572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r>
              <a:rPr lang="pt-BR" altLang="pt-BR" sz="1200" b="1">
                <a:latin typeface="Arial" panose="020B0604020202020204" pitchFamily="34" charset="0"/>
              </a:rPr>
              <a:t>ano</a:t>
            </a:r>
          </a:p>
        </p:txBody>
      </p:sp>
      <p:sp>
        <p:nvSpPr>
          <p:cNvPr id="14342" name="CaixaDeTexto 9"/>
          <p:cNvSpPr txBox="1">
            <a:spLocks noChangeArrowheads="1"/>
          </p:cNvSpPr>
          <p:nvPr/>
        </p:nvSpPr>
        <p:spPr bwMode="auto">
          <a:xfrm rot="-5400000">
            <a:off x="-209549" y="3524250"/>
            <a:ext cx="11874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r>
              <a:rPr lang="pt-BR" altLang="pt-BR" sz="1200" b="1">
                <a:latin typeface="Arial" panose="020B0604020202020204" pitchFamily="34" charset="0"/>
              </a:rPr>
              <a:t>em % do total</a:t>
            </a:r>
          </a:p>
        </p:txBody>
      </p:sp>
    </p:spTree>
    <p:extLst>
      <p:ext uri="{BB962C8B-B14F-4D97-AF65-F5344CB8AC3E}">
        <p14:creationId xmlns:p14="http://schemas.microsoft.com/office/powerpoint/2010/main" val="476370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tângulo 1"/>
          <p:cNvSpPr>
            <a:spLocks noChangeArrowheads="1"/>
          </p:cNvSpPr>
          <p:nvPr/>
        </p:nvSpPr>
        <p:spPr bwMode="auto">
          <a:xfrm>
            <a:off x="251520" y="1340768"/>
            <a:ext cx="864235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just" eaLnBrk="1" hangingPunct="1">
              <a:buFontTx/>
              <a:buChar char="-"/>
            </a:pPr>
            <a:r>
              <a:rPr lang="pt-BR" altLang="pt-BR" sz="2800" dirty="0"/>
              <a:t>A população idosa vai saltar do atual patamar de 20 milhões de pessoas com 60 anos ou mais (22 milhões pela projeção do IBGE para 2013) para cerca de 73,5 milhões em 2060. Em termos de proporção da população, no mesmo período, a participação dos idosos na população total vai saltar do patamar de 10% para cerca de 33,7% em 2060, conforme </a:t>
            </a:r>
            <a:r>
              <a:rPr lang="pt-BR" altLang="pt-BR" sz="2800" dirty="0" smtClean="0"/>
              <a:t>a </a:t>
            </a:r>
            <a:r>
              <a:rPr lang="pt-BR" altLang="pt-BR" sz="2800" dirty="0"/>
              <a:t>projeção demográfica do IBGE divulgada </a:t>
            </a:r>
            <a:r>
              <a:rPr lang="pt-BR" altLang="pt-BR" sz="2800" dirty="0" smtClean="0"/>
              <a:t>em </a:t>
            </a:r>
            <a:r>
              <a:rPr lang="pt-BR" altLang="pt-BR" sz="2800" dirty="0"/>
              <a:t>2013. Ou seja, hoje, um cada dez pessoas é idosa. Em 2060, uma em cada três será idosa</a:t>
            </a:r>
            <a:r>
              <a:rPr lang="pt-BR" altLang="pt-BR" sz="2800" dirty="0" smtClean="0"/>
              <a:t>.</a:t>
            </a:r>
            <a:endParaRPr lang="pt-BR" altLang="pt-BR" sz="2800" dirty="0"/>
          </a:p>
        </p:txBody>
      </p:sp>
    </p:spTree>
    <p:extLst>
      <p:ext uri="{BB962C8B-B14F-4D97-AF65-F5344CB8AC3E}">
        <p14:creationId xmlns:p14="http://schemas.microsoft.com/office/powerpoint/2010/main" val="3900668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900113" y="908050"/>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r>
              <a:rPr lang="pt-BR" altLang="pt-BR" sz="1800" b="1" i="1">
                <a:latin typeface="Arial" panose="020B0604020202020204" pitchFamily="34" charset="0"/>
              </a:rPr>
              <a:t>Envelhecimento Populacional de 2000 a 2060</a:t>
            </a:r>
          </a:p>
          <a:p>
            <a:pPr algn="ctr"/>
            <a:r>
              <a:rPr lang="pt-BR" altLang="pt-BR" sz="1800" b="1" i="1">
                <a:latin typeface="Arial" panose="020B0604020202020204" pitchFamily="34" charset="0"/>
              </a:rPr>
              <a:t>Percentual por Grupo Etário</a:t>
            </a:r>
          </a:p>
        </p:txBody>
      </p:sp>
      <p:pic>
        <p:nvPicPr>
          <p:cNvPr id="16387" name="Imagem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2276873"/>
            <a:ext cx="7696200" cy="4122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 Box 3"/>
          <p:cNvSpPr txBox="1">
            <a:spLocks noChangeArrowheads="1"/>
          </p:cNvSpPr>
          <p:nvPr/>
        </p:nvSpPr>
        <p:spPr bwMode="auto">
          <a:xfrm>
            <a:off x="0" y="6399213"/>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pt-BR" altLang="pt-BR" sz="800" b="1" i="1">
                <a:latin typeface="Arial" panose="020B0604020202020204" pitchFamily="34" charset="0"/>
                <a:cs typeface="Times New Roman" panose="02020603050405020304" pitchFamily="18" charset="0"/>
              </a:rPr>
              <a:t>Fonte: IBGE.</a:t>
            </a:r>
          </a:p>
          <a:p>
            <a:r>
              <a:rPr lang="pt-BR" altLang="pt-BR" sz="800" b="1" i="1">
                <a:latin typeface="Arial" panose="020B0604020202020204" pitchFamily="34" charset="0"/>
                <a:cs typeface="Times New Roman" panose="02020603050405020304" pitchFamily="18" charset="0"/>
              </a:rPr>
              <a:t>Elaboração: SPS/MPS.</a:t>
            </a:r>
          </a:p>
        </p:txBody>
      </p:sp>
      <p:sp>
        <p:nvSpPr>
          <p:cNvPr id="16389" name="Rectangle 2"/>
          <p:cNvSpPr>
            <a:spLocks noChangeArrowheads="1"/>
          </p:cNvSpPr>
          <p:nvPr/>
        </p:nvSpPr>
        <p:spPr bwMode="auto">
          <a:xfrm>
            <a:off x="723900" y="1628775"/>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pt-BR" altLang="pt-BR" sz="1400" b="1" i="1">
                <a:latin typeface="Arial" panose="020B0604020202020204" pitchFamily="34" charset="0"/>
              </a:rPr>
              <a:t>O processo de transição demográfica, com a diminuição dos trabalhadores em idade ativa e crescimento da população idosa, tem impacto direto nas contas da Previdência Social.</a:t>
            </a:r>
          </a:p>
        </p:txBody>
      </p:sp>
    </p:spTree>
    <p:extLst>
      <p:ext uri="{BB962C8B-B14F-4D97-AF65-F5344CB8AC3E}">
        <p14:creationId xmlns:p14="http://schemas.microsoft.com/office/powerpoint/2010/main" val="36392952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900113" y="1100138"/>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r>
              <a:rPr lang="pt-BR" altLang="pt-BR" sz="1800" b="1" i="1">
                <a:latin typeface="Arial" panose="020B0604020202020204" pitchFamily="34" charset="0"/>
              </a:rPr>
              <a:t>Relação de Dependência de Crianças, Idosos e Total de 2000 a 2060</a:t>
            </a:r>
          </a:p>
        </p:txBody>
      </p:sp>
      <p:sp>
        <p:nvSpPr>
          <p:cNvPr id="17411" name="Rectangle 4"/>
          <p:cNvSpPr>
            <a:spLocks noChangeArrowheads="1"/>
          </p:cNvSpPr>
          <p:nvPr/>
        </p:nvSpPr>
        <p:spPr bwMode="auto">
          <a:xfrm>
            <a:off x="0" y="1109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endParaRPr lang="es-ES" altLang="pt-BR" sz="2400"/>
          </a:p>
        </p:txBody>
      </p:sp>
      <p:sp>
        <p:nvSpPr>
          <p:cNvPr id="17412" name="Rectangle 61"/>
          <p:cNvSpPr>
            <a:spLocks noChangeArrowheads="1"/>
          </p:cNvSpPr>
          <p:nvPr/>
        </p:nvSpPr>
        <p:spPr bwMode="auto">
          <a:xfrm>
            <a:off x="0" y="574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endParaRPr lang="es-ES" altLang="pt-BR" sz="2400"/>
          </a:p>
        </p:txBody>
      </p:sp>
      <p:pic>
        <p:nvPicPr>
          <p:cNvPr id="17413" name="Imagem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2988" y="2205038"/>
            <a:ext cx="7324725"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Text Box 3"/>
          <p:cNvSpPr txBox="1">
            <a:spLocks noChangeArrowheads="1"/>
          </p:cNvSpPr>
          <p:nvPr/>
        </p:nvSpPr>
        <p:spPr bwMode="auto">
          <a:xfrm>
            <a:off x="0" y="6399213"/>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pt-BR" altLang="pt-BR" sz="800" b="1" i="1">
                <a:latin typeface="Arial" panose="020B0604020202020204" pitchFamily="34" charset="0"/>
                <a:cs typeface="Times New Roman" panose="02020603050405020304" pitchFamily="18" charset="0"/>
              </a:rPr>
              <a:t>Fonte: IBGE.</a:t>
            </a:r>
          </a:p>
          <a:p>
            <a:r>
              <a:rPr lang="pt-BR" altLang="pt-BR" sz="800" b="1" i="1">
                <a:latin typeface="Arial" panose="020B0604020202020204" pitchFamily="34" charset="0"/>
                <a:cs typeface="Times New Roman" panose="02020603050405020304" pitchFamily="18" charset="0"/>
              </a:rPr>
              <a:t>Elaboração: SPS/MPS.</a:t>
            </a:r>
          </a:p>
        </p:txBody>
      </p:sp>
    </p:spTree>
    <p:extLst>
      <p:ext uri="{BB962C8B-B14F-4D97-AF65-F5344CB8AC3E}">
        <p14:creationId xmlns:p14="http://schemas.microsoft.com/office/powerpoint/2010/main" val="3717390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0" y="6399213"/>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r>
              <a:rPr lang="pt-BR" altLang="pt-BR" sz="800" b="1" i="1">
                <a:latin typeface="Arial" panose="020B0604020202020204" pitchFamily="34" charset="0"/>
                <a:cs typeface="Times New Roman" panose="02020603050405020304" pitchFamily="18" charset="0"/>
              </a:rPr>
              <a:t>Fonte: IBGE.</a:t>
            </a:r>
          </a:p>
          <a:p>
            <a:pPr eaLnBrk="1" hangingPunct="1"/>
            <a:r>
              <a:rPr lang="pt-BR" altLang="pt-BR" sz="800" b="1" i="1">
                <a:latin typeface="Arial" panose="020B0604020202020204" pitchFamily="34" charset="0"/>
                <a:cs typeface="Times New Roman" panose="02020603050405020304" pitchFamily="18" charset="0"/>
              </a:rPr>
              <a:t>Elaboração: SPS/MPS.</a:t>
            </a:r>
          </a:p>
        </p:txBody>
      </p:sp>
      <p:sp>
        <p:nvSpPr>
          <p:cNvPr id="18435" name="Rectangle 4"/>
          <p:cNvSpPr>
            <a:spLocks noChangeArrowheads="1"/>
          </p:cNvSpPr>
          <p:nvPr/>
        </p:nvSpPr>
        <p:spPr bwMode="auto">
          <a:xfrm>
            <a:off x="0" y="1125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endParaRPr lang="es-ES" altLang="pt-BR" sz="2400"/>
          </a:p>
        </p:txBody>
      </p:sp>
      <p:sp>
        <p:nvSpPr>
          <p:cNvPr id="18436" name="Rectangle 61"/>
          <p:cNvSpPr>
            <a:spLocks noChangeArrowheads="1"/>
          </p:cNvSpPr>
          <p:nvPr/>
        </p:nvSpPr>
        <p:spPr bwMode="auto">
          <a:xfrm>
            <a:off x="0" y="574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endParaRPr lang="es-ES" altLang="pt-BR" sz="2400"/>
          </a:p>
        </p:txBody>
      </p:sp>
      <p:graphicFrame>
        <p:nvGraphicFramePr>
          <p:cNvPr id="4" name="Tabela 3"/>
          <p:cNvGraphicFramePr>
            <a:graphicFrameLocks noGrp="1"/>
          </p:cNvGraphicFramePr>
          <p:nvPr/>
        </p:nvGraphicFramePr>
        <p:xfrm>
          <a:off x="495300" y="1484313"/>
          <a:ext cx="8135936" cy="4752974"/>
        </p:xfrm>
        <a:graphic>
          <a:graphicData uri="http://schemas.openxmlformats.org/drawingml/2006/table">
            <a:tbl>
              <a:tblPr/>
              <a:tblGrid>
                <a:gridCol w="1932562"/>
                <a:gridCol w="1811408"/>
                <a:gridCol w="1871985"/>
                <a:gridCol w="1223990"/>
                <a:gridCol w="1295991"/>
              </a:tblGrid>
              <a:tr h="1719489">
                <a:tc>
                  <a:txBody>
                    <a:bodyPr/>
                    <a:lstStyle/>
                    <a:p>
                      <a:pPr algn="ctr" rtl="0" fontAlgn="ctr"/>
                      <a:r>
                        <a:rPr lang="pt-BR" sz="2000" b="1" i="0" u="none" strike="noStrike" dirty="0">
                          <a:solidFill>
                            <a:srgbClr val="000000"/>
                          </a:solidFill>
                          <a:effectLst/>
                          <a:latin typeface="Times New Roman"/>
                        </a:rPr>
                        <a:t>ANO</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pt-BR" sz="2000" b="1" i="0" u="none" strike="noStrike" dirty="0">
                          <a:solidFill>
                            <a:srgbClr val="000000"/>
                          </a:solidFill>
                          <a:effectLst/>
                          <a:latin typeface="Times New Roman"/>
                        </a:rPr>
                        <a:t>15 a 64 anos</a:t>
                      </a:r>
                    </a:p>
                    <a:p>
                      <a:pPr algn="ctr" rtl="0" fontAlgn="ctr"/>
                      <a:r>
                        <a:rPr lang="pt-BR" sz="2000" b="1" i="0" u="none" strike="noStrike" dirty="0">
                          <a:solidFill>
                            <a:srgbClr val="000000"/>
                          </a:solidFill>
                          <a:effectLst/>
                          <a:latin typeface="Times New Roman"/>
                        </a:rPr>
                        <a:t>(a)</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pt-BR" sz="2000" b="1" i="0" u="none" strike="noStrike" dirty="0">
                          <a:solidFill>
                            <a:srgbClr val="000000"/>
                          </a:solidFill>
                          <a:effectLst/>
                          <a:latin typeface="Times New Roman"/>
                        </a:rPr>
                        <a:t>65 anos ou mais (b)</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pt-BR" sz="2000" b="1" i="0" u="none" strike="noStrike">
                          <a:solidFill>
                            <a:srgbClr val="000000"/>
                          </a:solidFill>
                          <a:effectLst/>
                          <a:latin typeface="Times New Roman"/>
                        </a:rPr>
                        <a:t>(a) / (b)</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pt-BR" sz="2000" b="1" i="0" u="none" strike="noStrike" dirty="0">
                          <a:solidFill>
                            <a:srgbClr val="000000"/>
                          </a:solidFill>
                          <a:effectLst/>
                          <a:latin typeface="Times New Roman"/>
                        </a:rPr>
                        <a:t>((b) / (a)) * 100</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33355">
                <a:tc>
                  <a:txBody>
                    <a:bodyPr/>
                    <a:lstStyle/>
                    <a:p>
                      <a:pPr algn="ctr" rtl="0" fontAlgn="ctr"/>
                      <a:r>
                        <a:rPr lang="pt-BR" sz="2000" b="0" i="0" u="none" strike="noStrike">
                          <a:solidFill>
                            <a:srgbClr val="000000"/>
                          </a:solidFill>
                          <a:effectLst/>
                          <a:latin typeface="Times New Roman"/>
                        </a:rPr>
                        <a:t>2000</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111.619.073</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9.722.209</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11,5</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8,7</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355">
                <a:tc>
                  <a:txBody>
                    <a:bodyPr/>
                    <a:lstStyle/>
                    <a:p>
                      <a:pPr algn="ctr" rtl="0" fontAlgn="ctr"/>
                      <a:r>
                        <a:rPr lang="pt-BR" sz="2000" b="0" i="0" u="none" strike="noStrike">
                          <a:solidFill>
                            <a:srgbClr val="000000"/>
                          </a:solidFill>
                          <a:effectLst/>
                          <a:latin typeface="Times New Roman"/>
                        </a:rPr>
                        <a:t>2013</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137.630.976</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14.870.086</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9,3</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10,8</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355">
                <a:tc>
                  <a:txBody>
                    <a:bodyPr/>
                    <a:lstStyle/>
                    <a:p>
                      <a:pPr algn="ctr" rtl="0" fontAlgn="ctr"/>
                      <a:r>
                        <a:rPr lang="pt-BR" sz="2000" b="0" i="0" u="none" strike="noStrike">
                          <a:solidFill>
                            <a:srgbClr val="000000"/>
                          </a:solidFill>
                          <a:effectLst/>
                          <a:latin typeface="Times New Roman"/>
                        </a:rPr>
                        <a:t>2020</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147.780.044</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19.982.307</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7,4</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13,5</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355">
                <a:tc>
                  <a:txBody>
                    <a:bodyPr/>
                    <a:lstStyle/>
                    <a:p>
                      <a:pPr algn="ctr" rtl="0" fontAlgn="ctr"/>
                      <a:r>
                        <a:rPr lang="pt-BR" sz="2000" b="0" i="0" u="none" strike="noStrike">
                          <a:solidFill>
                            <a:srgbClr val="000000"/>
                          </a:solidFill>
                          <a:effectLst/>
                          <a:latin typeface="Times New Roman"/>
                        </a:rPr>
                        <a:t>2030</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153.881.479</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29.988.493</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5,1</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19,5</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355">
                <a:tc>
                  <a:txBody>
                    <a:bodyPr/>
                    <a:lstStyle/>
                    <a:p>
                      <a:pPr algn="ctr" rtl="0" fontAlgn="ctr"/>
                      <a:r>
                        <a:rPr lang="pt-BR" sz="2000" b="0" i="0" u="none" strike="noStrike">
                          <a:solidFill>
                            <a:srgbClr val="000000"/>
                          </a:solidFill>
                          <a:effectLst/>
                          <a:latin typeface="Times New Roman"/>
                        </a:rPr>
                        <a:t>2040</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152.595.175</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40.116.919</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3,8</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26,3</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355">
                <a:tc>
                  <a:txBody>
                    <a:bodyPr/>
                    <a:lstStyle/>
                    <a:p>
                      <a:pPr algn="ctr" rtl="0" fontAlgn="ctr"/>
                      <a:r>
                        <a:rPr lang="pt-BR" sz="2000" b="0" i="0" u="none" strike="noStrike">
                          <a:solidFill>
                            <a:srgbClr val="000000"/>
                          </a:solidFill>
                          <a:effectLst/>
                          <a:latin typeface="Times New Roman"/>
                        </a:rPr>
                        <a:t>2050</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143.233.775</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51.264.724</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2,8</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35,8</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355">
                <a:tc>
                  <a:txBody>
                    <a:bodyPr/>
                    <a:lstStyle/>
                    <a:p>
                      <a:pPr algn="ctr" rtl="0" fontAlgn="ctr"/>
                      <a:r>
                        <a:rPr lang="pt-BR" sz="2000" b="0" i="0" u="none" strike="noStrike">
                          <a:solidFill>
                            <a:srgbClr val="000000"/>
                          </a:solidFill>
                          <a:effectLst/>
                          <a:latin typeface="Times New Roman"/>
                        </a:rPr>
                        <a:t>2060</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a:solidFill>
                            <a:srgbClr val="000000"/>
                          </a:solidFill>
                          <a:effectLst/>
                          <a:latin typeface="Times New Roman"/>
                        </a:rPr>
                        <a:t>131.429.536</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dirty="0">
                          <a:solidFill>
                            <a:srgbClr val="000000"/>
                          </a:solidFill>
                          <a:effectLst/>
                          <a:latin typeface="Times New Roman"/>
                        </a:rPr>
                        <a:t>58.411.600</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dirty="0">
                          <a:solidFill>
                            <a:srgbClr val="000000"/>
                          </a:solidFill>
                          <a:effectLst/>
                          <a:latin typeface="Times New Roman"/>
                        </a:rPr>
                        <a:t>2,3</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pt-BR" sz="2000" b="0" i="0" u="none" strike="noStrike" dirty="0">
                          <a:solidFill>
                            <a:srgbClr val="000000"/>
                          </a:solidFill>
                          <a:effectLst/>
                          <a:latin typeface="Times New Roman"/>
                        </a:rPr>
                        <a:t>44,4</a:t>
                      </a:r>
                    </a:p>
                  </a:txBody>
                  <a:tcPr marL="9524" marR="9524" marT="9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493" name="Rectangle 2"/>
          <p:cNvSpPr>
            <a:spLocks noChangeArrowheads="1"/>
          </p:cNvSpPr>
          <p:nvPr/>
        </p:nvSpPr>
        <p:spPr bwMode="auto">
          <a:xfrm>
            <a:off x="900113" y="858838"/>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r>
              <a:rPr lang="pt-BR" altLang="pt-BR" sz="1800" b="1" i="1">
                <a:latin typeface="Arial" panose="020B0604020202020204" pitchFamily="34" charset="0"/>
              </a:rPr>
              <a:t>Relação de Dependência de Idosos de 2000 a 2060: Forte impacto para a Previdência Social</a:t>
            </a:r>
          </a:p>
        </p:txBody>
      </p:sp>
    </p:spTree>
    <p:extLst>
      <p:ext uri="{BB962C8B-B14F-4D97-AF65-F5344CB8AC3E}">
        <p14:creationId xmlns:p14="http://schemas.microsoft.com/office/powerpoint/2010/main" val="34901734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ixaDeTexto 1"/>
          <p:cNvSpPr txBox="1">
            <a:spLocks noChangeArrowheads="1"/>
          </p:cNvSpPr>
          <p:nvPr/>
        </p:nvSpPr>
        <p:spPr bwMode="auto">
          <a:xfrm>
            <a:off x="179388" y="908050"/>
            <a:ext cx="8641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000">
                <a:solidFill>
                  <a:schemeClr val="tx1"/>
                </a:solidFill>
                <a:latin typeface="Times New Roman" pitchFamily="18" charset="0"/>
              </a:defRPr>
            </a:lvl1pPr>
            <a:lvl2pPr marL="742950" indent="-285750" algn="ctr">
              <a:defRPr sz="2000">
                <a:solidFill>
                  <a:schemeClr val="tx1"/>
                </a:solidFill>
                <a:latin typeface="Times New Roman" pitchFamily="18" charset="0"/>
              </a:defRPr>
            </a:lvl2pPr>
            <a:lvl3pPr marL="1143000" indent="-228600" algn="ctr">
              <a:defRPr sz="2000">
                <a:solidFill>
                  <a:schemeClr val="tx1"/>
                </a:solidFill>
                <a:latin typeface="Times New Roman" pitchFamily="18" charset="0"/>
              </a:defRPr>
            </a:lvl3pPr>
            <a:lvl4pPr marL="1600200" indent="-228600" algn="ctr">
              <a:defRPr sz="2000">
                <a:solidFill>
                  <a:schemeClr val="tx1"/>
                </a:solidFill>
                <a:latin typeface="Times New Roman" pitchFamily="18" charset="0"/>
              </a:defRPr>
            </a:lvl4pPr>
            <a:lvl5pPr marL="2057400" indent="-228600" algn="ctr">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r>
              <a:rPr lang="pt-BR" altLang="pt-BR" sz="1800" b="1" dirty="0" smtClean="0">
                <a:latin typeface="Arial Narrow" panose="020B0606020202030204" pitchFamily="34" charset="0"/>
                <a:cs typeface="Arial" pitchFamily="34" charset="0"/>
              </a:rPr>
              <a:t>Pirâmides Etárias: </a:t>
            </a:r>
            <a:r>
              <a:rPr lang="pt-BR" altLang="pt-BR" sz="1800" b="1" dirty="0">
                <a:latin typeface="Arial Narrow" panose="020B0606020202030204" pitchFamily="34" charset="0"/>
                <a:cs typeface="Arial" pitchFamily="34" charset="0"/>
              </a:rPr>
              <a:t>Relação de Dependência de </a:t>
            </a:r>
            <a:r>
              <a:rPr lang="pt-BR" altLang="pt-BR" sz="1800" b="1" dirty="0" smtClean="0">
                <a:latin typeface="Arial Narrow" panose="020B0606020202030204" pitchFamily="34" charset="0"/>
                <a:cs typeface="Arial" pitchFamily="34" charset="0"/>
              </a:rPr>
              <a:t>Idosos – 1980 a 2010</a:t>
            </a:r>
            <a:endParaRPr lang="pt-BR" altLang="pt-BR" sz="1800" b="1" dirty="0">
              <a:latin typeface="Arial Narrow" panose="020B0606020202030204" pitchFamily="34" charset="0"/>
              <a:cs typeface="Arial" pitchFamily="34" charset="0"/>
            </a:endParaRPr>
          </a:p>
        </p:txBody>
      </p:sp>
      <p:pic>
        <p:nvPicPr>
          <p:cNvPr id="1229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773238"/>
            <a:ext cx="3163887"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73238"/>
            <a:ext cx="3192463"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3933825"/>
            <a:ext cx="3163887"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3438" y="3933825"/>
            <a:ext cx="3192462"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Retângulo 2"/>
          <p:cNvSpPr>
            <a:spLocks noChangeArrowheads="1"/>
          </p:cNvSpPr>
          <p:nvPr/>
        </p:nvSpPr>
        <p:spPr bwMode="auto">
          <a:xfrm>
            <a:off x="1158131" y="6165850"/>
            <a:ext cx="643820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000">
                <a:solidFill>
                  <a:schemeClr val="tx1"/>
                </a:solidFill>
                <a:latin typeface="Times New Roman" pitchFamily="18" charset="0"/>
              </a:defRPr>
            </a:lvl1pPr>
            <a:lvl2pPr marL="742950" indent="-285750" algn="ctr">
              <a:defRPr sz="2000">
                <a:solidFill>
                  <a:schemeClr val="tx1"/>
                </a:solidFill>
                <a:latin typeface="Times New Roman" pitchFamily="18" charset="0"/>
              </a:defRPr>
            </a:lvl2pPr>
            <a:lvl3pPr marL="1143000" indent="-228600" algn="ctr">
              <a:defRPr sz="2000">
                <a:solidFill>
                  <a:schemeClr val="tx1"/>
                </a:solidFill>
                <a:latin typeface="Times New Roman" pitchFamily="18" charset="0"/>
              </a:defRPr>
            </a:lvl3pPr>
            <a:lvl4pPr marL="1600200" indent="-228600" algn="ctr">
              <a:defRPr sz="2000">
                <a:solidFill>
                  <a:schemeClr val="tx1"/>
                </a:solidFill>
                <a:latin typeface="Times New Roman" pitchFamily="18" charset="0"/>
              </a:defRPr>
            </a:lvl4pPr>
            <a:lvl5pPr marL="2057400" indent="-228600" algn="ctr">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eaLnBrk="1" hangingPunct="1"/>
            <a:r>
              <a:rPr lang="pt-BR" altLang="pt-BR" sz="800" dirty="0">
                <a:latin typeface="Arial Narrow" panose="020B0606020202030204" pitchFamily="34" charset="0"/>
                <a:cs typeface="Arial" pitchFamily="34" charset="0"/>
              </a:rPr>
              <a:t>Fonte: </a:t>
            </a:r>
            <a:r>
              <a:rPr lang="pt-BR" altLang="pt-BR" sz="800" dirty="0" smtClean="0">
                <a:latin typeface="Arial Narrow" panose="020B0606020202030204" pitchFamily="34" charset="0"/>
                <a:cs typeface="Arial" pitchFamily="34" charset="0"/>
              </a:rPr>
              <a:t>IBGE. Elaboração</a:t>
            </a:r>
            <a:r>
              <a:rPr lang="pt-BR" altLang="pt-BR" sz="800" dirty="0">
                <a:latin typeface="Arial Narrow" panose="020B0606020202030204" pitchFamily="34" charset="0"/>
                <a:cs typeface="Arial" pitchFamily="34" charset="0"/>
              </a:rPr>
              <a:t>: SPPS/MPS.</a:t>
            </a:r>
          </a:p>
        </p:txBody>
      </p:sp>
    </p:spTree>
    <p:extLst>
      <p:ext uri="{BB962C8B-B14F-4D97-AF65-F5344CB8AC3E}">
        <p14:creationId xmlns:p14="http://schemas.microsoft.com/office/powerpoint/2010/main" val="215393496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557338"/>
            <a:ext cx="3178175"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1557338"/>
            <a:ext cx="3132137"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4005263"/>
            <a:ext cx="3187700" cy="202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4076700"/>
            <a:ext cx="3132137"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Retângulo 25"/>
          <p:cNvSpPr>
            <a:spLocks noChangeArrowheads="1"/>
          </p:cNvSpPr>
          <p:nvPr/>
        </p:nvSpPr>
        <p:spPr bwMode="auto">
          <a:xfrm>
            <a:off x="1080120" y="6093296"/>
            <a:ext cx="45720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1"/>
                </a:solidFill>
                <a:latin typeface="Times New Roman" pitchFamily="18" charset="0"/>
              </a:defRPr>
            </a:lvl1pPr>
            <a:lvl2pPr marL="742950" indent="-285750" algn="ctr">
              <a:defRPr sz="2000">
                <a:solidFill>
                  <a:schemeClr val="tx1"/>
                </a:solidFill>
                <a:latin typeface="Times New Roman" pitchFamily="18" charset="0"/>
              </a:defRPr>
            </a:lvl2pPr>
            <a:lvl3pPr marL="1143000" indent="-228600" algn="ctr">
              <a:defRPr sz="2000">
                <a:solidFill>
                  <a:schemeClr val="tx1"/>
                </a:solidFill>
                <a:latin typeface="Times New Roman" pitchFamily="18" charset="0"/>
              </a:defRPr>
            </a:lvl3pPr>
            <a:lvl4pPr marL="1600200" indent="-228600" algn="ctr">
              <a:defRPr sz="2000">
                <a:solidFill>
                  <a:schemeClr val="tx1"/>
                </a:solidFill>
                <a:latin typeface="Times New Roman" pitchFamily="18" charset="0"/>
              </a:defRPr>
            </a:lvl4pPr>
            <a:lvl5pPr marL="2057400" indent="-228600" algn="ctr">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algn="l" eaLnBrk="1" hangingPunct="1"/>
            <a:r>
              <a:rPr lang="pt-BR" altLang="pt-BR" sz="800" dirty="0">
                <a:latin typeface="Arial Narrow" panose="020B0606020202030204" pitchFamily="34" charset="0"/>
                <a:cs typeface="Arial" pitchFamily="34" charset="0"/>
              </a:rPr>
              <a:t>Fonte: </a:t>
            </a:r>
            <a:r>
              <a:rPr lang="pt-BR" altLang="pt-BR" sz="800" dirty="0" smtClean="0">
                <a:latin typeface="Arial Narrow" panose="020B0606020202030204" pitchFamily="34" charset="0"/>
                <a:cs typeface="Arial" pitchFamily="34" charset="0"/>
              </a:rPr>
              <a:t>IBGE. Elaboração</a:t>
            </a:r>
            <a:r>
              <a:rPr lang="pt-BR" altLang="pt-BR" sz="800" dirty="0">
                <a:latin typeface="Arial Narrow" panose="020B0606020202030204" pitchFamily="34" charset="0"/>
                <a:cs typeface="Arial" pitchFamily="34" charset="0"/>
              </a:rPr>
              <a:t>: SPPS/MPS.</a:t>
            </a:r>
          </a:p>
        </p:txBody>
      </p:sp>
      <p:sp>
        <p:nvSpPr>
          <p:cNvPr id="8" name="CaixaDeTexto 1"/>
          <p:cNvSpPr txBox="1">
            <a:spLocks noChangeArrowheads="1"/>
          </p:cNvSpPr>
          <p:nvPr/>
        </p:nvSpPr>
        <p:spPr bwMode="auto">
          <a:xfrm>
            <a:off x="179388" y="908050"/>
            <a:ext cx="8641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000">
                <a:solidFill>
                  <a:schemeClr val="tx1"/>
                </a:solidFill>
                <a:latin typeface="Times New Roman" pitchFamily="18" charset="0"/>
              </a:defRPr>
            </a:lvl1pPr>
            <a:lvl2pPr marL="742950" indent="-285750" algn="ctr">
              <a:defRPr sz="2000">
                <a:solidFill>
                  <a:schemeClr val="tx1"/>
                </a:solidFill>
                <a:latin typeface="Times New Roman" pitchFamily="18" charset="0"/>
              </a:defRPr>
            </a:lvl2pPr>
            <a:lvl3pPr marL="1143000" indent="-228600" algn="ctr">
              <a:defRPr sz="2000">
                <a:solidFill>
                  <a:schemeClr val="tx1"/>
                </a:solidFill>
                <a:latin typeface="Times New Roman" pitchFamily="18" charset="0"/>
              </a:defRPr>
            </a:lvl3pPr>
            <a:lvl4pPr marL="1600200" indent="-228600" algn="ctr">
              <a:defRPr sz="2000">
                <a:solidFill>
                  <a:schemeClr val="tx1"/>
                </a:solidFill>
                <a:latin typeface="Times New Roman" pitchFamily="18" charset="0"/>
              </a:defRPr>
            </a:lvl4pPr>
            <a:lvl5pPr marL="2057400" indent="-228600" algn="ctr">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r>
              <a:rPr lang="pt-BR" altLang="pt-BR" sz="1800" b="1" dirty="0" smtClean="0">
                <a:latin typeface="Arial Narrow" panose="020B0606020202030204" pitchFamily="34" charset="0"/>
                <a:cs typeface="Arial" pitchFamily="34" charset="0"/>
              </a:rPr>
              <a:t>Pirâmides Etárias: </a:t>
            </a:r>
            <a:r>
              <a:rPr lang="pt-BR" altLang="pt-BR" sz="1800" b="1" dirty="0">
                <a:latin typeface="Arial Narrow" panose="020B0606020202030204" pitchFamily="34" charset="0"/>
                <a:cs typeface="Arial" pitchFamily="34" charset="0"/>
              </a:rPr>
              <a:t>Relação de Dependência de </a:t>
            </a:r>
            <a:r>
              <a:rPr lang="pt-BR" altLang="pt-BR" sz="1800" b="1" dirty="0" smtClean="0">
                <a:latin typeface="Arial Narrow" panose="020B0606020202030204" pitchFamily="34" charset="0"/>
                <a:cs typeface="Arial" pitchFamily="34" charset="0"/>
              </a:rPr>
              <a:t>Idosos – 2020 a 2060</a:t>
            </a:r>
            <a:endParaRPr lang="pt-BR" altLang="pt-BR" sz="1800" b="1" dirty="0">
              <a:latin typeface="Arial Narrow" panose="020B0606020202030204" pitchFamily="34" charset="0"/>
              <a:cs typeface="Arial" pitchFamily="34" charset="0"/>
            </a:endParaRPr>
          </a:p>
        </p:txBody>
      </p:sp>
    </p:spTree>
    <p:extLst>
      <p:ext uri="{BB962C8B-B14F-4D97-AF65-F5344CB8AC3E}">
        <p14:creationId xmlns:p14="http://schemas.microsoft.com/office/powerpoint/2010/main" val="148816488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ixaDeTexto 1"/>
          <p:cNvSpPr txBox="1">
            <a:spLocks noChangeArrowheads="1"/>
          </p:cNvSpPr>
          <p:nvPr/>
        </p:nvSpPr>
        <p:spPr bwMode="auto">
          <a:xfrm>
            <a:off x="683568" y="2294870"/>
            <a:ext cx="792088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000">
                <a:solidFill>
                  <a:schemeClr val="tx1"/>
                </a:solidFill>
                <a:latin typeface="Times New Roman" pitchFamily="18" charset="0"/>
              </a:defRPr>
            </a:lvl1pPr>
            <a:lvl2pPr marL="742950" indent="-285750" algn="ctr">
              <a:defRPr sz="2000">
                <a:solidFill>
                  <a:schemeClr val="tx1"/>
                </a:solidFill>
                <a:latin typeface="Times New Roman" pitchFamily="18" charset="0"/>
              </a:defRPr>
            </a:lvl2pPr>
            <a:lvl3pPr marL="1143000" indent="-228600" algn="ctr">
              <a:defRPr sz="2000">
                <a:solidFill>
                  <a:schemeClr val="tx1"/>
                </a:solidFill>
                <a:latin typeface="Times New Roman" pitchFamily="18" charset="0"/>
              </a:defRPr>
            </a:lvl3pPr>
            <a:lvl4pPr marL="1600200" indent="-228600" algn="ctr">
              <a:defRPr sz="2000">
                <a:solidFill>
                  <a:schemeClr val="tx1"/>
                </a:solidFill>
                <a:latin typeface="Times New Roman" pitchFamily="18" charset="0"/>
              </a:defRPr>
            </a:lvl4pPr>
            <a:lvl5pPr marL="2057400" indent="-228600" algn="ctr">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marL="342900" indent="-342900" algn="just" eaLnBrk="1" hangingPunct="1">
              <a:buFont typeface="Arial" panose="020B0604020202020204" pitchFamily="34" charset="0"/>
              <a:buChar char="•"/>
            </a:pPr>
            <a:r>
              <a:rPr lang="pt-BR" altLang="pt-BR" dirty="0" smtClean="0">
                <a:latin typeface="Arial Narrow" panose="020B0606020202030204" pitchFamily="34" charset="0"/>
              </a:rPr>
              <a:t>Em 2050, </a:t>
            </a:r>
            <a:r>
              <a:rPr lang="pt-BR" altLang="pt-BR" b="1" dirty="0">
                <a:latin typeface="Arial Narrow" panose="020B0606020202030204" pitchFamily="34" charset="0"/>
              </a:rPr>
              <a:t>um quinto da população</a:t>
            </a:r>
            <a:r>
              <a:rPr lang="pt-BR" altLang="pt-BR" dirty="0">
                <a:latin typeface="Arial Narrow" panose="020B0606020202030204" pitchFamily="34" charset="0"/>
              </a:rPr>
              <a:t> </a:t>
            </a:r>
            <a:r>
              <a:rPr lang="pt-BR" altLang="pt-BR" b="1" dirty="0">
                <a:latin typeface="Arial Narrow" panose="020B0606020202030204" pitchFamily="34" charset="0"/>
              </a:rPr>
              <a:t>mundial</a:t>
            </a:r>
            <a:r>
              <a:rPr lang="pt-BR" altLang="pt-BR" dirty="0">
                <a:latin typeface="Arial Narrow" panose="020B0606020202030204" pitchFamily="34" charset="0"/>
              </a:rPr>
              <a:t> será de idosos</a:t>
            </a:r>
            <a:r>
              <a:rPr lang="pt-BR" altLang="pt-BR" dirty="0" smtClean="0">
                <a:latin typeface="Arial Narrow" panose="020B0606020202030204" pitchFamily="34" charset="0"/>
              </a:rPr>
              <a:t>.</a:t>
            </a:r>
          </a:p>
          <a:p>
            <a:pPr algn="just" eaLnBrk="1" hangingPunct="1">
              <a:buFont typeface="Arial" pitchFamily="34" charset="0"/>
              <a:buChar char="•"/>
            </a:pPr>
            <a:endParaRPr lang="pt-BR" altLang="pt-BR" dirty="0">
              <a:latin typeface="Arial Narrow" panose="020B0606020202030204" pitchFamily="34" charset="0"/>
            </a:endParaRPr>
          </a:p>
          <a:p>
            <a:pPr algn="just" eaLnBrk="1" hangingPunct="1">
              <a:buFont typeface="Arial" pitchFamily="34" charset="0"/>
              <a:buChar char="•"/>
            </a:pPr>
            <a:r>
              <a:rPr lang="pt-BR" altLang="pt-BR" dirty="0">
                <a:latin typeface="Arial Narrow" panose="020B0606020202030204" pitchFamily="34" charset="0"/>
              </a:rPr>
              <a:t> </a:t>
            </a:r>
            <a:r>
              <a:rPr lang="pt-BR" altLang="pt-BR" dirty="0" smtClean="0">
                <a:latin typeface="Arial Narrow" panose="020B0606020202030204" pitchFamily="34" charset="0"/>
              </a:rPr>
              <a:t>  Nos </a:t>
            </a:r>
            <a:r>
              <a:rPr lang="pt-BR" altLang="pt-BR" dirty="0">
                <a:latin typeface="Arial Narrow" panose="020B0606020202030204" pitchFamily="34" charset="0"/>
              </a:rPr>
              <a:t>próximos 40 anos o número de </a:t>
            </a:r>
            <a:r>
              <a:rPr lang="pt-BR" altLang="pt-BR" b="1" dirty="0">
                <a:latin typeface="Arial Narrow" panose="020B0606020202030204" pitchFamily="34" charset="0"/>
              </a:rPr>
              <a:t>pessoas com mais de cem anos</a:t>
            </a:r>
            <a:r>
              <a:rPr lang="pt-BR" altLang="pt-BR" dirty="0">
                <a:latin typeface="Arial Narrow" panose="020B0606020202030204" pitchFamily="34" charset="0"/>
              </a:rPr>
              <a:t> aumentará 15 vezes</a:t>
            </a:r>
            <a:r>
              <a:rPr lang="pt-BR" altLang="pt-BR" dirty="0" smtClean="0">
                <a:latin typeface="Arial Narrow" panose="020B0606020202030204" pitchFamily="34" charset="0"/>
              </a:rPr>
              <a:t>.</a:t>
            </a:r>
          </a:p>
          <a:p>
            <a:pPr algn="just" eaLnBrk="1" hangingPunct="1">
              <a:buFont typeface="Arial" pitchFamily="34" charset="0"/>
              <a:buChar char="•"/>
            </a:pPr>
            <a:endParaRPr lang="pt-BR" altLang="pt-BR" dirty="0">
              <a:latin typeface="Arial Narrow" panose="020B0606020202030204" pitchFamily="34" charset="0"/>
            </a:endParaRPr>
          </a:p>
          <a:p>
            <a:pPr algn="just" eaLnBrk="1" hangingPunct="1">
              <a:buFont typeface="Arial" pitchFamily="34" charset="0"/>
              <a:buChar char="•"/>
            </a:pPr>
            <a:r>
              <a:rPr lang="pt-BR" altLang="pt-BR" dirty="0">
                <a:latin typeface="Arial Narrow" panose="020B0606020202030204" pitchFamily="34" charset="0"/>
              </a:rPr>
              <a:t> </a:t>
            </a:r>
            <a:r>
              <a:rPr lang="pt-BR" altLang="pt-BR" dirty="0" smtClean="0">
                <a:latin typeface="Arial Narrow" panose="020B0606020202030204" pitchFamily="34" charset="0"/>
              </a:rPr>
              <a:t>   Em 2025, </a:t>
            </a:r>
            <a:r>
              <a:rPr lang="pt-BR" altLang="pt-BR" dirty="0">
                <a:latin typeface="Arial Narrow" panose="020B0606020202030204" pitchFamily="34" charset="0"/>
              </a:rPr>
              <a:t>o Brasil será o </a:t>
            </a:r>
            <a:r>
              <a:rPr lang="pt-BR" altLang="pt-BR" b="1" dirty="0" smtClean="0">
                <a:latin typeface="Arial Narrow" panose="020B0606020202030204" pitchFamily="34" charset="0"/>
              </a:rPr>
              <a:t>sexto </a:t>
            </a:r>
            <a:r>
              <a:rPr lang="pt-BR" altLang="pt-BR" b="1" dirty="0">
                <a:latin typeface="Arial Narrow" panose="020B0606020202030204" pitchFamily="34" charset="0"/>
              </a:rPr>
              <a:t>país com população idosa</a:t>
            </a:r>
            <a:r>
              <a:rPr lang="pt-BR" altLang="pt-BR" dirty="0">
                <a:latin typeface="Arial Narrow" panose="020B0606020202030204" pitchFamily="34" charset="0"/>
              </a:rPr>
              <a:t>, estimada em aproximadamente 30 milhões de cidadãos idosos.</a:t>
            </a:r>
          </a:p>
        </p:txBody>
      </p:sp>
      <p:sp>
        <p:nvSpPr>
          <p:cNvPr id="2" name="CaixaDeTexto 1"/>
          <p:cNvSpPr txBox="1"/>
          <p:nvPr/>
        </p:nvSpPr>
        <p:spPr>
          <a:xfrm>
            <a:off x="514888" y="1444714"/>
            <a:ext cx="5641288" cy="400110"/>
          </a:xfrm>
          <a:prstGeom prst="rect">
            <a:avLst/>
          </a:prstGeom>
          <a:noFill/>
        </p:spPr>
        <p:txBody>
          <a:bodyPr wrap="none" rtlCol="0">
            <a:spAutoFit/>
          </a:bodyPr>
          <a:lstStyle/>
          <a:p>
            <a:pPr algn="just"/>
            <a:r>
              <a:rPr lang="pt-BR" sz="2000" dirty="0">
                <a:latin typeface="Arial Narrow" panose="020B0606020202030204" pitchFamily="34" charset="0"/>
              </a:rPr>
              <a:t>De acordo com a Organização Mundial de Saúde (OMS):  </a:t>
            </a:r>
          </a:p>
        </p:txBody>
      </p:sp>
    </p:spTree>
    <p:extLst>
      <p:ext uri="{BB962C8B-B14F-4D97-AF65-F5344CB8AC3E}">
        <p14:creationId xmlns:p14="http://schemas.microsoft.com/office/powerpoint/2010/main" val="42579516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827088" y="2708275"/>
            <a:ext cx="7848600" cy="1190625"/>
          </a:xfrm>
          <a:prstGeom prst="rect">
            <a:avLst/>
          </a:prstGeom>
          <a:solidFill>
            <a:schemeClr val="accent1">
              <a:lumMod val="75000"/>
            </a:schemeClr>
          </a:solidFill>
        </p:spPr>
        <p:txBody>
          <a:bodyPr>
            <a:spAutoFit/>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914400" eaLnBrk="1" hangingPunct="1">
              <a:defRPr/>
            </a:pPr>
            <a:r>
              <a:rPr lang="pt-BR" altLang="pt-BR" sz="3600" dirty="0">
                <a:latin typeface="Calibri" panose="020F0502020204030204" pitchFamily="34" charset="0"/>
                <a:cs typeface="Arial" panose="020B0604020202020204" pitchFamily="34" charset="0"/>
              </a:rPr>
              <a:t>Proteção Social entre os Idosos (pessoas com 60 anos ou mais de idade) - Brasil</a:t>
            </a:r>
          </a:p>
        </p:txBody>
      </p:sp>
    </p:spTree>
    <p:extLst>
      <p:ext uri="{BB962C8B-B14F-4D97-AF65-F5344CB8AC3E}">
        <p14:creationId xmlns:p14="http://schemas.microsoft.com/office/powerpoint/2010/main" val="41081854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8659" name="Rectangle 4"/>
          <p:cNvSpPr>
            <a:spLocks noChangeArrowheads="1"/>
          </p:cNvSpPr>
          <p:nvPr/>
        </p:nvSpPr>
        <p:spPr bwMode="auto">
          <a:xfrm>
            <a:off x="0" y="6399213"/>
            <a:ext cx="91440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pt-BR" altLang="pt-BR" sz="800" i="1" dirty="0">
                <a:latin typeface="Arial" charset="0"/>
              </a:rPr>
              <a:t>Fonte: PNAD/IBGE – </a:t>
            </a:r>
            <a:r>
              <a:rPr lang="pt-BR" altLang="pt-BR" sz="800" i="1" dirty="0" smtClean="0">
                <a:latin typeface="Arial" charset="0"/>
              </a:rPr>
              <a:t>2013.</a:t>
            </a:r>
            <a:endParaRPr lang="pt-BR" altLang="pt-BR" sz="800" i="1" dirty="0">
              <a:latin typeface="Arial" charset="0"/>
            </a:endParaRPr>
          </a:p>
          <a:p>
            <a:r>
              <a:rPr lang="pt-BR" altLang="pt-BR" sz="800" i="1" dirty="0">
                <a:latin typeface="Arial" charset="0"/>
              </a:rPr>
              <a:t>Elaboração: </a:t>
            </a:r>
            <a:r>
              <a:rPr lang="pt-BR" altLang="pt-BR" sz="800" i="1" dirty="0" smtClean="0">
                <a:latin typeface="Arial" charset="0"/>
              </a:rPr>
              <a:t>SPPS/MPS</a:t>
            </a:r>
            <a:r>
              <a:rPr lang="pt-BR" altLang="pt-BR" sz="800" i="1" dirty="0">
                <a:latin typeface="Arial" charset="0"/>
              </a:rPr>
              <a:t>.</a:t>
            </a:r>
          </a:p>
          <a:p>
            <a:r>
              <a:rPr lang="pt-BR" altLang="pt-BR" sz="800" i="1" dirty="0">
                <a:latin typeface="Arial" charset="0"/>
              </a:rPr>
              <a:t>* </a:t>
            </a:r>
            <a:r>
              <a:rPr lang="pt-BR" altLang="pt-BR" sz="800" i="1" dirty="0"/>
              <a:t>Idosos de 60 anos ou mais, independentemente de critério de renda, que recebem aposentadoria e/ou pensão </a:t>
            </a:r>
            <a:r>
              <a:rPr lang="pt-BR" altLang="pt-BR" sz="800" b="1" i="1" dirty="0"/>
              <a:t>ou</a:t>
            </a:r>
            <a:r>
              <a:rPr lang="pt-BR" altLang="pt-BR" sz="800" i="1" dirty="0"/>
              <a:t> que continuam contribuindo para algum regime previdenciário.</a:t>
            </a:r>
          </a:p>
        </p:txBody>
      </p:sp>
      <p:sp>
        <p:nvSpPr>
          <p:cNvPr id="2118660" name="Rectangle 5"/>
          <p:cNvSpPr>
            <a:spLocks noChangeArrowheads="1"/>
          </p:cNvSpPr>
          <p:nvPr/>
        </p:nvSpPr>
        <p:spPr bwMode="auto">
          <a:xfrm>
            <a:off x="1079500" y="2564904"/>
            <a:ext cx="6985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pt-BR" altLang="pt-BR" sz="1400" b="1" i="1">
                <a:latin typeface="Arial" charset="0"/>
              </a:rPr>
              <a:t>Proteção Previdenciária para a População Idosa* - Brasil</a:t>
            </a:r>
          </a:p>
        </p:txBody>
      </p:sp>
      <p:sp>
        <p:nvSpPr>
          <p:cNvPr id="2118661" name="Rectangle 6"/>
          <p:cNvSpPr>
            <a:spLocks noChangeArrowheads="1"/>
          </p:cNvSpPr>
          <p:nvPr/>
        </p:nvSpPr>
        <p:spPr bwMode="auto">
          <a:xfrm>
            <a:off x="571500" y="1428750"/>
            <a:ext cx="7924800" cy="838200"/>
          </a:xfrm>
          <a:prstGeom prst="rect">
            <a:avLst/>
          </a:prstGeom>
          <a:noFill/>
          <a:ln>
            <a:noFill/>
          </a:ln>
          <a:extLst/>
        </p:spPr>
        <p:txBody>
          <a:bodyPr anchor="ct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pt-BR" altLang="pt-BR" sz="1600" b="1" i="1" dirty="0">
                <a:latin typeface="Arial" charset="0"/>
              </a:rPr>
              <a:t>Cobertura Social entre os Idosos - </a:t>
            </a:r>
            <a:r>
              <a:rPr lang="pt-BR" altLang="pt-BR" sz="1600" b="1" i="1" dirty="0" smtClean="0">
                <a:latin typeface="Arial" charset="0"/>
              </a:rPr>
              <a:t>2013 </a:t>
            </a:r>
            <a:r>
              <a:rPr lang="pt-BR" altLang="pt-BR" sz="1600" b="1" i="1" dirty="0">
                <a:latin typeface="Arial" charset="0"/>
              </a:rPr>
              <a:t>-</a:t>
            </a:r>
          </a:p>
          <a:p>
            <a:pPr algn="ctr"/>
            <a:r>
              <a:rPr lang="pt-BR" altLang="pt-BR" sz="1200" b="1" dirty="0">
                <a:solidFill>
                  <a:srgbClr val="CC0000"/>
                </a:solidFill>
                <a:latin typeface="Arial" charset="0"/>
                <a:cs typeface="Times New Roman" pitchFamily="18" charset="0"/>
              </a:rPr>
              <a:t>(Inclusive Área Rural da Região Norte)</a:t>
            </a:r>
          </a:p>
        </p:txBody>
      </p:sp>
      <p:pic>
        <p:nvPicPr>
          <p:cNvPr id="3" name="Imagem 2"/>
          <p:cNvPicPr>
            <a:picLocks noChangeAspect="1"/>
          </p:cNvPicPr>
          <p:nvPr/>
        </p:nvPicPr>
        <p:blipFill>
          <a:blip r:embed="rId2"/>
          <a:stretch>
            <a:fillRect/>
          </a:stretch>
        </p:blipFill>
        <p:spPr>
          <a:xfrm>
            <a:off x="251520" y="2996952"/>
            <a:ext cx="8424936" cy="2673238"/>
          </a:xfrm>
          <a:prstGeom prst="rect">
            <a:avLst/>
          </a:prstGeom>
        </p:spPr>
      </p:pic>
    </p:spTree>
    <p:extLst>
      <p:ext uri="{BB962C8B-B14F-4D97-AF65-F5344CB8AC3E}">
        <p14:creationId xmlns:p14="http://schemas.microsoft.com/office/powerpoint/2010/main" val="2298484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14"/>
          <p:cNvSpPr txBox="1">
            <a:spLocks noChangeArrowheads="1"/>
          </p:cNvSpPr>
          <p:nvPr/>
        </p:nvSpPr>
        <p:spPr bwMode="auto">
          <a:xfrm>
            <a:off x="1219200" y="4530725"/>
            <a:ext cx="655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a:spcBef>
                <a:spcPct val="50000"/>
              </a:spcBef>
            </a:pPr>
            <a:endParaRPr lang="en-US" altLang="pt-BR" b="1" i="1">
              <a:latin typeface="Arial" panose="020B0604020202020204" pitchFamily="34" charset="0"/>
            </a:endParaRPr>
          </a:p>
        </p:txBody>
      </p:sp>
      <p:sp>
        <p:nvSpPr>
          <p:cNvPr id="5" name="CaixaDeTexto 4"/>
          <p:cNvSpPr txBox="1"/>
          <p:nvPr/>
        </p:nvSpPr>
        <p:spPr>
          <a:xfrm>
            <a:off x="611560" y="3068960"/>
            <a:ext cx="8135937" cy="1200329"/>
          </a:xfrm>
          <a:prstGeom prst="rect">
            <a:avLst/>
          </a:prstGeom>
          <a:solidFill>
            <a:schemeClr val="accent1">
              <a:lumMod val="75000"/>
            </a:schemeClr>
          </a:solidFill>
        </p:spPr>
        <p:txBody>
          <a:bodyPr>
            <a:spAutoFit/>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914400" eaLnBrk="1" hangingPunct="1">
              <a:defRPr/>
            </a:pPr>
            <a:r>
              <a:rPr lang="es-PY" altLang="pt-BR" sz="3600" dirty="0" smtClean="0">
                <a:latin typeface="Calibri" panose="020F0502020204030204" pitchFamily="34" charset="0"/>
                <a:cs typeface="Arial" panose="020B0604020202020204" pitchFamily="34" charset="0"/>
              </a:rPr>
              <a:t>AS MUDANÇAS DEMOGRÁFICAS E SEUS IMPACTOS NA PREVIDÊNCIA SOCIAL</a:t>
            </a:r>
            <a:endParaRPr lang="es-PY" altLang="pt-BR" sz="3600" b="1" dirty="0" smtClean="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913549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0706" name="Rectangle 4"/>
          <p:cNvSpPr>
            <a:spLocks noChangeArrowheads="1"/>
          </p:cNvSpPr>
          <p:nvPr/>
        </p:nvSpPr>
        <p:spPr bwMode="auto">
          <a:xfrm>
            <a:off x="0" y="6399213"/>
            <a:ext cx="91440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pt-BR" altLang="pt-BR" sz="800" i="1">
                <a:latin typeface="Arial" charset="0"/>
              </a:rPr>
              <a:t>Fonte: PNAD/IBGE – Vários anos.</a:t>
            </a:r>
          </a:p>
          <a:p>
            <a:r>
              <a:rPr lang="pt-BR" altLang="pt-BR" sz="800" i="1">
                <a:latin typeface="Arial" charset="0"/>
              </a:rPr>
              <a:t>Elaboração: SPS/MPS.</a:t>
            </a:r>
          </a:p>
          <a:p>
            <a:r>
              <a:rPr lang="pt-BR" altLang="pt-BR" sz="800" i="1">
                <a:latin typeface="Arial" charset="0"/>
              </a:rPr>
              <a:t>* Pessoas com idade igual ou superior a 60 anos de idade, independentemente de critério de renda, </a:t>
            </a:r>
            <a:endParaRPr lang="pt-BR" altLang="pt-BR" sz="800" b="1" i="1">
              <a:solidFill>
                <a:srgbClr val="000000"/>
              </a:solidFill>
              <a:latin typeface="Arial" charset="0"/>
            </a:endParaRPr>
          </a:p>
        </p:txBody>
      </p:sp>
      <p:sp>
        <p:nvSpPr>
          <p:cNvPr id="2120707" name="Rectangle 5"/>
          <p:cNvSpPr>
            <a:spLocks noChangeArrowheads="1"/>
          </p:cNvSpPr>
          <p:nvPr/>
        </p:nvSpPr>
        <p:spPr bwMode="auto">
          <a:xfrm>
            <a:off x="571500" y="857250"/>
            <a:ext cx="79248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pt-BR" altLang="pt-BR" sz="1600" b="1" i="1" dirty="0">
                <a:latin typeface="Arial" charset="0"/>
              </a:rPr>
              <a:t>Evolução da Cobertura Social entre os Idosos  - 1992 a </a:t>
            </a:r>
            <a:r>
              <a:rPr lang="pt-BR" altLang="pt-BR" sz="1600" b="1" i="1" dirty="0" smtClean="0">
                <a:latin typeface="Arial" charset="0"/>
              </a:rPr>
              <a:t>2013 </a:t>
            </a:r>
            <a:endParaRPr lang="pt-BR" altLang="pt-BR" sz="1600" b="1" i="1" dirty="0">
              <a:latin typeface="Arial" charset="0"/>
            </a:endParaRPr>
          </a:p>
          <a:p>
            <a:pPr algn="ctr" eaLnBrk="1" hangingPunct="1"/>
            <a:r>
              <a:rPr lang="pt-BR" altLang="pt-BR" sz="1200" b="1" i="1" dirty="0">
                <a:solidFill>
                  <a:srgbClr val="C00000"/>
                </a:solidFill>
                <a:latin typeface="Arial" charset="0"/>
              </a:rPr>
              <a:t>(</a:t>
            </a:r>
            <a:r>
              <a:rPr lang="pt-BR" altLang="pt-BR" sz="1200" b="1" i="1" dirty="0">
                <a:solidFill>
                  <a:srgbClr val="C00000"/>
                </a:solidFill>
                <a:latin typeface="Arial" charset="0"/>
                <a:cs typeface="Times New Roman" pitchFamily="18" charset="0"/>
              </a:rPr>
              <a:t>E</a:t>
            </a:r>
            <a:r>
              <a:rPr lang="pt-BR" altLang="pt-BR" sz="1200" b="1" i="1" dirty="0">
                <a:solidFill>
                  <a:srgbClr val="CC0000"/>
                </a:solidFill>
                <a:latin typeface="Arial" charset="0"/>
                <a:cs typeface="Times New Roman" pitchFamily="18" charset="0"/>
              </a:rPr>
              <a:t>xclusive Área Rural da Região Norte, salvo Tocantins)</a:t>
            </a:r>
          </a:p>
        </p:txBody>
      </p:sp>
      <p:sp>
        <p:nvSpPr>
          <p:cNvPr id="2120708" name="Rectangle 8"/>
          <p:cNvSpPr>
            <a:spLocks noChangeArrowheads="1"/>
          </p:cNvSpPr>
          <p:nvPr/>
        </p:nvSpPr>
        <p:spPr bwMode="auto">
          <a:xfrm>
            <a:off x="0" y="1484313"/>
            <a:ext cx="91440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pt-BR" altLang="pt-BR" sz="1300" b="1" i="1" dirty="0">
                <a:solidFill>
                  <a:srgbClr val="CC0000"/>
                </a:solidFill>
                <a:latin typeface="Arial" charset="0"/>
              </a:rPr>
              <a:t>BRASIL*:</a:t>
            </a:r>
            <a:r>
              <a:rPr lang="pt-BR" altLang="pt-BR" sz="1300" b="1" i="1" dirty="0">
                <a:solidFill>
                  <a:schemeClr val="tx2"/>
                </a:solidFill>
                <a:latin typeface="Arial" charset="0"/>
              </a:rPr>
              <a:t> </a:t>
            </a:r>
            <a:r>
              <a:rPr lang="pt-BR" altLang="pt-BR" sz="1300" b="1" i="1" dirty="0">
                <a:latin typeface="Arial" charset="0"/>
              </a:rPr>
              <a:t>Idosos de 60 anos ou mais que recebem aposentadoria e/ou pensão </a:t>
            </a:r>
            <a:br>
              <a:rPr lang="pt-BR" altLang="pt-BR" sz="1300" b="1" i="1" dirty="0">
                <a:latin typeface="Arial" charset="0"/>
              </a:rPr>
            </a:br>
            <a:r>
              <a:rPr lang="pt-BR" altLang="pt-BR" sz="1300" b="1" i="1" dirty="0">
                <a:latin typeface="Arial" charset="0"/>
              </a:rPr>
              <a:t>ou que continuam contribuindo para algum regime - 1992 a </a:t>
            </a:r>
            <a:r>
              <a:rPr lang="pt-BR" altLang="pt-BR" sz="1300" b="1" i="1" dirty="0" smtClean="0">
                <a:latin typeface="Arial" charset="0"/>
              </a:rPr>
              <a:t>2013</a:t>
            </a:r>
            <a:r>
              <a:rPr lang="pt-BR" altLang="pt-BR" sz="1300" b="1" i="1" dirty="0" smtClean="0">
                <a:solidFill>
                  <a:schemeClr val="tx2"/>
                </a:solidFill>
                <a:latin typeface="Arial" charset="0"/>
              </a:rPr>
              <a:t> </a:t>
            </a:r>
            <a:r>
              <a:rPr lang="pt-BR" altLang="pt-BR" sz="1300" b="1" i="1" dirty="0">
                <a:solidFill>
                  <a:srgbClr val="CC0000"/>
                </a:solidFill>
                <a:latin typeface="Arial" charset="0"/>
              </a:rPr>
              <a:t>(Em %) </a:t>
            </a:r>
            <a:r>
              <a:rPr lang="pt-BR" altLang="pt-BR" sz="1300" b="1" i="1" dirty="0">
                <a:solidFill>
                  <a:schemeClr val="tx2"/>
                </a:solidFill>
                <a:latin typeface="Arial" charset="0"/>
              </a:rPr>
              <a:t>-</a:t>
            </a:r>
          </a:p>
        </p:txBody>
      </p:sp>
      <p:pic>
        <p:nvPicPr>
          <p:cNvPr id="3" name="Imagem 2"/>
          <p:cNvPicPr>
            <a:picLocks noChangeAspect="1"/>
          </p:cNvPicPr>
          <p:nvPr/>
        </p:nvPicPr>
        <p:blipFill>
          <a:blip r:embed="rId2"/>
          <a:stretch>
            <a:fillRect/>
          </a:stretch>
        </p:blipFill>
        <p:spPr>
          <a:xfrm>
            <a:off x="606152" y="2184971"/>
            <a:ext cx="7593527" cy="3450212"/>
          </a:xfrm>
          <a:prstGeom prst="rect">
            <a:avLst/>
          </a:prstGeom>
        </p:spPr>
      </p:pic>
    </p:spTree>
    <p:extLst>
      <p:ext uri="{BB962C8B-B14F-4D97-AF65-F5344CB8AC3E}">
        <p14:creationId xmlns:p14="http://schemas.microsoft.com/office/powerpoint/2010/main" val="23498021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aixaDeTexto 19"/>
          <p:cNvSpPr txBox="1"/>
          <p:nvPr/>
        </p:nvSpPr>
        <p:spPr>
          <a:xfrm>
            <a:off x="684213" y="2492375"/>
            <a:ext cx="8135937" cy="1739900"/>
          </a:xfrm>
          <a:prstGeom prst="rect">
            <a:avLst/>
          </a:prstGeom>
          <a:solidFill>
            <a:schemeClr val="accent1">
              <a:lumMod val="75000"/>
            </a:schemeClr>
          </a:solidFill>
        </p:spPr>
        <p:txBody>
          <a:bodyPr>
            <a:spAutoFit/>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914400" eaLnBrk="1" hangingPunct="1">
              <a:defRPr/>
            </a:pPr>
            <a:r>
              <a:rPr lang="es-PY" altLang="pt-BR" sz="3600" dirty="0" smtClean="0">
                <a:latin typeface="Calibri" panose="020F0502020204030204" pitchFamily="34" charset="0"/>
                <a:cs typeface="Arial" panose="020B0604020202020204" pitchFamily="34" charset="0"/>
              </a:rPr>
              <a:t>Impactos dos mecanismo de </a:t>
            </a:r>
            <a:r>
              <a:rPr lang="es-PY" altLang="pt-BR" sz="3600" dirty="0" err="1" smtClean="0">
                <a:latin typeface="Calibri" panose="020F0502020204030204" pitchFamily="34" charset="0"/>
                <a:cs typeface="Arial" panose="020B0604020202020204" pitchFamily="34" charset="0"/>
              </a:rPr>
              <a:t>proteção</a:t>
            </a:r>
            <a:r>
              <a:rPr lang="es-PY" altLang="pt-BR" sz="3600" dirty="0" smtClean="0">
                <a:latin typeface="Calibri" panose="020F0502020204030204" pitchFamily="34" charset="0"/>
                <a:cs typeface="Arial" panose="020B0604020202020204" pitchFamily="34" charset="0"/>
              </a:rPr>
              <a:t> social (</a:t>
            </a:r>
            <a:r>
              <a:rPr lang="es-PY" altLang="pt-BR" sz="3600" dirty="0" err="1" smtClean="0">
                <a:latin typeface="Calibri" panose="020F0502020204030204" pitchFamily="34" charset="0"/>
                <a:cs typeface="Arial" panose="020B0604020202020204" pitchFamily="34" charset="0"/>
              </a:rPr>
              <a:t>previdência</a:t>
            </a:r>
            <a:r>
              <a:rPr lang="es-PY" altLang="pt-BR" sz="3600" dirty="0" smtClean="0">
                <a:latin typeface="Calibri" panose="020F0502020204030204" pitchFamily="34" charset="0"/>
                <a:cs typeface="Arial" panose="020B0604020202020204" pitchFamily="34" charset="0"/>
              </a:rPr>
              <a:t> e </a:t>
            </a:r>
            <a:r>
              <a:rPr lang="es-PY" altLang="pt-BR" sz="3600" dirty="0" err="1" smtClean="0">
                <a:latin typeface="Calibri" panose="020F0502020204030204" pitchFamily="34" charset="0"/>
                <a:cs typeface="Arial" panose="020B0604020202020204" pitchFamily="34" charset="0"/>
              </a:rPr>
              <a:t>assistencia</a:t>
            </a:r>
            <a:r>
              <a:rPr lang="es-PY" altLang="pt-BR" sz="3600" dirty="0" smtClean="0">
                <a:latin typeface="Calibri" panose="020F0502020204030204" pitchFamily="34" charset="0"/>
                <a:cs typeface="Arial" panose="020B0604020202020204" pitchFamily="34" charset="0"/>
              </a:rPr>
              <a:t> social*) sobre a pobreza</a:t>
            </a:r>
            <a:endParaRPr lang="es-PY" altLang="pt-BR" sz="3600" b="1" dirty="0" smtClean="0">
              <a:latin typeface="Calibri" panose="020F0502020204030204" pitchFamily="34" charset="0"/>
              <a:cs typeface="Arial" panose="020B0604020202020204" pitchFamily="34" charset="0"/>
            </a:endParaRPr>
          </a:p>
        </p:txBody>
      </p:sp>
      <p:sp>
        <p:nvSpPr>
          <p:cNvPr id="4" name="Text Box 5"/>
          <p:cNvSpPr txBox="1">
            <a:spLocks noChangeArrowheads="1"/>
          </p:cNvSpPr>
          <p:nvPr/>
        </p:nvSpPr>
        <p:spPr bwMode="auto">
          <a:xfrm>
            <a:off x="0" y="6521450"/>
            <a:ext cx="87868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anose="02020603050405020304" pitchFamily="18" charset="0"/>
              </a:defRPr>
            </a:lvl1pPr>
            <a:lvl2pPr marL="742950" indent="-285750" eaLnBrk="0" hangingPunct="0">
              <a:spcBef>
                <a:spcPct val="0"/>
              </a:spcBef>
              <a:defRPr sz="2400">
                <a:solidFill>
                  <a:schemeClr val="tx1"/>
                </a:solidFill>
                <a:latin typeface="Times New Roman" panose="02020603050405020304" pitchFamily="18" charset="0"/>
              </a:defRPr>
            </a:lvl2pPr>
            <a:lvl3pPr marL="1143000" indent="-228600" eaLnBrk="0" hangingPunct="0">
              <a:spcBef>
                <a:spcPct val="0"/>
              </a:spcBef>
              <a:defRPr sz="2400">
                <a:solidFill>
                  <a:schemeClr val="tx1"/>
                </a:solidFill>
                <a:latin typeface="Times New Roman" panose="02020603050405020304" pitchFamily="18" charset="0"/>
              </a:defRPr>
            </a:lvl3pPr>
            <a:lvl4pPr marL="1600200" indent="-228600" eaLnBrk="0" hangingPunct="0">
              <a:spcBef>
                <a:spcPct val="0"/>
              </a:spcBef>
              <a:defRPr sz="2400">
                <a:solidFill>
                  <a:schemeClr val="tx1"/>
                </a:solidFill>
                <a:latin typeface="Times New Roman" panose="02020603050405020304" pitchFamily="18" charset="0"/>
              </a:defRPr>
            </a:lvl4pPr>
            <a:lvl5pPr marL="2057400" indent="-228600" eaLnBrk="0" hangingPunct="0">
              <a:spcBef>
                <a:spcPct val="0"/>
              </a:spcBef>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pt-BR" altLang="pt-BR" sz="800" b="1" i="1">
                <a:latin typeface="Arial" panose="020B0604020202020204" pitchFamily="34" charset="0"/>
              </a:rPr>
              <a:t>* Levando-se em conta todas as pensões e aposentadorias previdenciárias e apenas os benefícios assistenciais permanentes, como os Benefícios de Prestação Continuada previstos na Lei Orgânica da Assistência Social – LOAS. </a:t>
            </a:r>
          </a:p>
        </p:txBody>
      </p:sp>
    </p:spTree>
    <p:extLst>
      <p:ext uri="{BB962C8B-B14F-4D97-AF65-F5344CB8AC3E}">
        <p14:creationId xmlns:p14="http://schemas.microsoft.com/office/powerpoint/2010/main" val="633905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754" name="Rectangle 4"/>
          <p:cNvSpPr>
            <a:spLocks noChangeArrowheads="1"/>
          </p:cNvSpPr>
          <p:nvPr/>
        </p:nvSpPr>
        <p:spPr bwMode="auto">
          <a:xfrm>
            <a:off x="611188" y="1500188"/>
            <a:ext cx="792162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pt-BR" altLang="pt-BR" sz="1600" b="1" i="1" dirty="0">
                <a:solidFill>
                  <a:srgbClr val="CC0000"/>
                </a:solidFill>
                <a:latin typeface="Arial" charset="0"/>
              </a:rPr>
              <a:t>Impactos</a:t>
            </a:r>
            <a:r>
              <a:rPr lang="pt-BR" altLang="pt-BR" sz="1600" b="1" i="1" dirty="0">
                <a:solidFill>
                  <a:schemeClr val="accent2"/>
                </a:solidFill>
                <a:latin typeface="Arial" charset="0"/>
              </a:rPr>
              <a:t> </a:t>
            </a:r>
            <a:r>
              <a:rPr lang="pt-BR" altLang="pt-BR" sz="1600" b="1" i="1" dirty="0">
                <a:latin typeface="Arial" charset="0"/>
              </a:rPr>
              <a:t>dos Mecanismos de Proteção Social  (Previdência* e Assistência Social) </a:t>
            </a:r>
            <a:r>
              <a:rPr lang="pt-BR" altLang="pt-BR" sz="1600" b="1" i="1" dirty="0">
                <a:solidFill>
                  <a:srgbClr val="CC0000"/>
                </a:solidFill>
                <a:latin typeface="Arial" charset="0"/>
              </a:rPr>
              <a:t>sobre o</a:t>
            </a:r>
            <a:r>
              <a:rPr lang="pt-BR" altLang="pt-BR" sz="1600" b="1" i="1" dirty="0">
                <a:solidFill>
                  <a:schemeClr val="accent2"/>
                </a:solidFill>
                <a:latin typeface="Arial" charset="0"/>
              </a:rPr>
              <a:t> </a:t>
            </a:r>
            <a:r>
              <a:rPr lang="pt-BR" altLang="pt-BR" sz="1600" b="1" i="1" dirty="0">
                <a:solidFill>
                  <a:srgbClr val="CC0000"/>
                </a:solidFill>
                <a:latin typeface="Arial" charset="0"/>
              </a:rPr>
              <a:t>Nível  de Pobreza**</a:t>
            </a:r>
            <a:r>
              <a:rPr lang="pt-BR" altLang="pt-BR" sz="1600" b="1" i="1" dirty="0">
                <a:solidFill>
                  <a:schemeClr val="accent2"/>
                </a:solidFill>
                <a:latin typeface="Arial" charset="0"/>
              </a:rPr>
              <a:t> </a:t>
            </a:r>
            <a:r>
              <a:rPr lang="pt-BR" altLang="pt-BR" sz="1600" b="1" i="1" dirty="0">
                <a:latin typeface="Arial" charset="0"/>
              </a:rPr>
              <a:t>no Brasil - </a:t>
            </a:r>
            <a:r>
              <a:rPr lang="pt-BR" altLang="pt-BR" sz="1600" b="1" i="1" dirty="0" smtClean="0">
                <a:latin typeface="Arial" charset="0"/>
              </a:rPr>
              <a:t>2013 </a:t>
            </a:r>
            <a:r>
              <a:rPr lang="pt-BR" altLang="pt-BR" sz="1600" b="1" i="1" dirty="0">
                <a:latin typeface="Arial" charset="0"/>
              </a:rPr>
              <a:t>-</a:t>
            </a:r>
          </a:p>
        </p:txBody>
      </p:sp>
      <p:sp>
        <p:nvSpPr>
          <p:cNvPr id="2122755" name="Text Box 5"/>
          <p:cNvSpPr txBox="1">
            <a:spLocks noChangeArrowheads="1"/>
          </p:cNvSpPr>
          <p:nvPr/>
        </p:nvSpPr>
        <p:spPr bwMode="auto">
          <a:xfrm>
            <a:off x="0" y="6154738"/>
            <a:ext cx="91440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pt-BR" altLang="pt-BR" sz="800" i="1" dirty="0">
                <a:latin typeface="Arial" charset="0"/>
              </a:rPr>
              <a:t>Fonte: PNAD/IBGE - </a:t>
            </a:r>
            <a:r>
              <a:rPr lang="pt-BR" altLang="pt-BR" sz="800" i="1" dirty="0" smtClean="0">
                <a:latin typeface="Arial" charset="0"/>
              </a:rPr>
              <a:t>2013.</a:t>
            </a:r>
            <a:endParaRPr lang="pt-BR" altLang="pt-BR" sz="800" i="1" dirty="0">
              <a:latin typeface="Arial" charset="0"/>
            </a:endParaRPr>
          </a:p>
          <a:p>
            <a:r>
              <a:rPr lang="pt-BR" altLang="pt-BR" sz="800" i="1" dirty="0">
                <a:latin typeface="Arial" charset="0"/>
              </a:rPr>
              <a:t>Elaboração: </a:t>
            </a:r>
            <a:r>
              <a:rPr lang="pt-BR" altLang="pt-BR" sz="800" i="1" dirty="0" smtClean="0">
                <a:latin typeface="Arial" charset="0"/>
              </a:rPr>
              <a:t>SPPSMPS</a:t>
            </a:r>
            <a:r>
              <a:rPr lang="pt-BR" altLang="pt-BR" sz="800" i="1" dirty="0">
                <a:latin typeface="Arial" charset="0"/>
              </a:rPr>
              <a:t>.</a:t>
            </a:r>
          </a:p>
          <a:p>
            <a:r>
              <a:rPr lang="pt-BR" altLang="pt-BR" sz="800" i="1" dirty="0">
                <a:latin typeface="Arial" charset="0"/>
              </a:rPr>
              <a:t>* Considerando também os segurados dos Regimes Próprios de Previdência Social – RPPS.</a:t>
            </a:r>
          </a:p>
          <a:p>
            <a:r>
              <a:rPr lang="pt-BR" altLang="pt-BR" sz="800" i="1" dirty="0">
                <a:latin typeface="Arial" charset="0"/>
              </a:rPr>
              <a:t>** Linha de Pobreza = ½ salário mínimo.</a:t>
            </a:r>
          </a:p>
          <a:p>
            <a:r>
              <a:rPr lang="pt-BR" altLang="pt-BR" sz="800" i="1" dirty="0">
                <a:latin typeface="Arial" charset="0"/>
              </a:rPr>
              <a:t>*** Foram considerados apenas os habitantes de domicílios onde todos os moradores declararam a integralidade de seus rendimentos. </a:t>
            </a:r>
          </a:p>
        </p:txBody>
      </p:sp>
      <p:sp>
        <p:nvSpPr>
          <p:cNvPr id="2122759" name="Rectangle 6"/>
          <p:cNvSpPr>
            <a:spLocks noChangeArrowheads="1"/>
          </p:cNvSpPr>
          <p:nvPr/>
        </p:nvSpPr>
        <p:spPr bwMode="auto">
          <a:xfrm>
            <a:off x="755650" y="2492375"/>
            <a:ext cx="7773988" cy="1223963"/>
          </a:xfrm>
          <a:prstGeom prst="rect">
            <a:avLst/>
          </a:prstGeom>
          <a:solidFill>
            <a:srgbClr val="CCFFCC">
              <a:alpha val="31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endParaRPr lang="fr-FR" altLang="pt-BR" sz="2000"/>
          </a:p>
        </p:txBody>
      </p:sp>
      <p:pic>
        <p:nvPicPr>
          <p:cNvPr id="3" name="Imagem 2"/>
          <p:cNvPicPr>
            <a:picLocks noChangeAspect="1"/>
          </p:cNvPicPr>
          <p:nvPr/>
        </p:nvPicPr>
        <p:blipFill>
          <a:blip r:embed="rId2"/>
          <a:stretch>
            <a:fillRect/>
          </a:stretch>
        </p:blipFill>
        <p:spPr>
          <a:xfrm>
            <a:off x="755650" y="2492375"/>
            <a:ext cx="7773988" cy="1223963"/>
          </a:xfrm>
          <a:prstGeom prst="rect">
            <a:avLst/>
          </a:prstGeom>
        </p:spPr>
      </p:pic>
    </p:spTree>
    <p:extLst>
      <p:ext uri="{BB962C8B-B14F-4D97-AF65-F5344CB8AC3E}">
        <p14:creationId xmlns:p14="http://schemas.microsoft.com/office/powerpoint/2010/main" val="24475079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802" name="Rectangle 4"/>
          <p:cNvSpPr>
            <a:spLocks noChangeArrowheads="1"/>
          </p:cNvSpPr>
          <p:nvPr/>
        </p:nvSpPr>
        <p:spPr bwMode="auto">
          <a:xfrm>
            <a:off x="684213" y="1196975"/>
            <a:ext cx="77152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pt-BR" altLang="pt-BR" sz="1400" b="1" i="1" dirty="0">
                <a:latin typeface="Arial" charset="0"/>
              </a:rPr>
              <a:t>Percentual de Pobres* no Brasil, por Idade, com e sem </a:t>
            </a:r>
          </a:p>
          <a:p>
            <a:pPr algn="ctr" eaLnBrk="1" hangingPunct="1"/>
            <a:r>
              <a:rPr lang="pt-BR" altLang="pt-BR" sz="1400" b="1" i="1" dirty="0">
                <a:latin typeface="Arial" charset="0"/>
              </a:rPr>
              <a:t>Transferências Previdenciárias </a:t>
            </a:r>
            <a:r>
              <a:rPr lang="pt-BR" altLang="pt-BR" sz="1400" b="1" i="1" dirty="0" smtClean="0">
                <a:latin typeface="Arial" charset="0"/>
              </a:rPr>
              <a:t>– 2013 - </a:t>
            </a:r>
            <a:r>
              <a:rPr lang="pt-BR" altLang="pt-BR" sz="1400" b="1" i="1" dirty="0">
                <a:solidFill>
                  <a:srgbClr val="CC0000"/>
                </a:solidFill>
                <a:latin typeface="Arial" charset="0"/>
                <a:cs typeface="Times New Roman" pitchFamily="18" charset="0"/>
              </a:rPr>
              <a:t>(Inclusive Área Rural da Região Norte)</a:t>
            </a:r>
            <a:endParaRPr lang="pt-BR" altLang="pt-BR" sz="1400" i="1" dirty="0">
              <a:latin typeface="Arial" charset="0"/>
            </a:endParaRPr>
          </a:p>
        </p:txBody>
      </p:sp>
      <p:sp>
        <p:nvSpPr>
          <p:cNvPr id="2124803" name="Text Box 5"/>
          <p:cNvSpPr txBox="1">
            <a:spLocks noChangeArrowheads="1"/>
          </p:cNvSpPr>
          <p:nvPr/>
        </p:nvSpPr>
        <p:spPr bwMode="auto">
          <a:xfrm>
            <a:off x="0" y="6276975"/>
            <a:ext cx="9144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pt-BR" altLang="pt-BR" sz="800" i="1" dirty="0">
                <a:latin typeface="Arial" charset="0"/>
              </a:rPr>
              <a:t>Fonte: PNAD/IBGE – </a:t>
            </a:r>
            <a:r>
              <a:rPr lang="pt-BR" altLang="pt-BR" sz="800" i="1" dirty="0" smtClean="0">
                <a:latin typeface="Arial" charset="0"/>
              </a:rPr>
              <a:t>2013.</a:t>
            </a:r>
            <a:endParaRPr lang="pt-BR" altLang="pt-BR" sz="800" i="1" dirty="0">
              <a:latin typeface="Arial" charset="0"/>
            </a:endParaRPr>
          </a:p>
          <a:p>
            <a:r>
              <a:rPr lang="pt-BR" altLang="pt-BR" sz="800" i="1" dirty="0">
                <a:latin typeface="Arial" charset="0"/>
              </a:rPr>
              <a:t>Elaboração: </a:t>
            </a:r>
            <a:r>
              <a:rPr lang="pt-BR" altLang="pt-BR" sz="800" i="1" dirty="0" smtClean="0">
                <a:latin typeface="Arial" charset="0"/>
              </a:rPr>
              <a:t>SPPSMPS</a:t>
            </a:r>
            <a:r>
              <a:rPr lang="pt-BR" altLang="pt-BR" sz="800" i="1" dirty="0">
                <a:latin typeface="Arial" charset="0"/>
              </a:rPr>
              <a:t>.</a:t>
            </a:r>
          </a:p>
          <a:p>
            <a:r>
              <a:rPr lang="pt-BR" altLang="pt-BR" sz="800" i="1" dirty="0">
                <a:latin typeface="Arial" charset="0"/>
              </a:rPr>
              <a:t>Obs.: Foram considerados apenas os habitantes de domicílios onde todos os moradores declararam a integralidade de seus rendimentos. </a:t>
            </a:r>
          </a:p>
          <a:p>
            <a:r>
              <a:rPr lang="pt-BR" altLang="pt-BR" sz="800" i="1" dirty="0">
                <a:latin typeface="Arial" charset="0"/>
              </a:rPr>
              <a:t>* Linha de Pobreza = ½ salário mínimo.</a:t>
            </a:r>
          </a:p>
        </p:txBody>
      </p:sp>
      <p:pic>
        <p:nvPicPr>
          <p:cNvPr id="3" name="Imagem 2"/>
          <p:cNvPicPr>
            <a:picLocks noChangeAspect="1"/>
          </p:cNvPicPr>
          <p:nvPr/>
        </p:nvPicPr>
        <p:blipFill>
          <a:blip r:embed="rId2"/>
          <a:stretch>
            <a:fillRect/>
          </a:stretch>
        </p:blipFill>
        <p:spPr>
          <a:xfrm>
            <a:off x="678855" y="1988840"/>
            <a:ext cx="7514284" cy="3837295"/>
          </a:xfrm>
          <a:prstGeom prst="rect">
            <a:avLst/>
          </a:prstGeom>
        </p:spPr>
      </p:pic>
    </p:spTree>
    <p:extLst>
      <p:ext uri="{BB962C8B-B14F-4D97-AF65-F5344CB8AC3E}">
        <p14:creationId xmlns:p14="http://schemas.microsoft.com/office/powerpoint/2010/main" val="41556942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5826" name="Rectangle 4"/>
          <p:cNvSpPr>
            <a:spLocks noChangeArrowheads="1"/>
          </p:cNvSpPr>
          <p:nvPr/>
        </p:nvSpPr>
        <p:spPr bwMode="auto">
          <a:xfrm>
            <a:off x="539750" y="1196975"/>
            <a:ext cx="8143875" cy="523220"/>
          </a:xfrm>
          <a:prstGeom prst="rect">
            <a:avLst/>
          </a:prstGeom>
          <a:noFill/>
          <a:ln>
            <a:noFill/>
          </a:ln>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pt-BR" altLang="pt-BR" sz="1400" b="1" i="1" dirty="0">
                <a:latin typeface="Arial" charset="0"/>
              </a:rPr>
              <a:t>Percentual de Pobres no Brasil, com e sem Transferências Previdenciárias - 1992 a </a:t>
            </a:r>
            <a:r>
              <a:rPr lang="pt-BR" altLang="pt-BR" sz="1400" b="1" i="1" dirty="0" smtClean="0">
                <a:latin typeface="Arial" charset="0"/>
              </a:rPr>
              <a:t>2013 </a:t>
            </a:r>
            <a:r>
              <a:rPr lang="pt-BR" altLang="pt-BR" sz="1400" b="1" i="1" dirty="0">
                <a:latin typeface="Arial" charset="0"/>
              </a:rPr>
              <a:t>– (1/2 SM a Preços de </a:t>
            </a:r>
            <a:r>
              <a:rPr lang="pt-BR" altLang="pt-BR" sz="1400" b="1" i="1" dirty="0" smtClean="0">
                <a:latin typeface="Arial" charset="0"/>
              </a:rPr>
              <a:t>Set/13)* </a:t>
            </a:r>
            <a:r>
              <a:rPr lang="pt-BR" altLang="pt-BR" sz="1400" b="1" i="1" dirty="0">
                <a:latin typeface="Arial" charset="0"/>
              </a:rPr>
              <a:t>-</a:t>
            </a:r>
            <a:r>
              <a:rPr lang="pt-BR" altLang="pt-BR" sz="1400" b="1" i="1" dirty="0">
                <a:solidFill>
                  <a:schemeClr val="accent2"/>
                </a:solidFill>
                <a:latin typeface="Arial" charset="0"/>
              </a:rPr>
              <a:t> </a:t>
            </a:r>
            <a:r>
              <a:rPr lang="pt-BR" altLang="pt-BR" sz="1400" b="1" i="1" dirty="0">
                <a:solidFill>
                  <a:srgbClr val="CC0000"/>
                </a:solidFill>
                <a:latin typeface="Arial" charset="0"/>
                <a:cs typeface="Times New Roman" pitchFamily="18" charset="0"/>
              </a:rPr>
              <a:t>(Exclusive Área Rural da Região Norte, salvo Tocantins)</a:t>
            </a:r>
          </a:p>
        </p:txBody>
      </p:sp>
      <p:sp>
        <p:nvSpPr>
          <p:cNvPr id="2125827" name="Text Box 5"/>
          <p:cNvSpPr txBox="1">
            <a:spLocks noChangeArrowheads="1"/>
          </p:cNvSpPr>
          <p:nvPr/>
        </p:nvSpPr>
        <p:spPr bwMode="auto">
          <a:xfrm>
            <a:off x="0" y="6276975"/>
            <a:ext cx="9144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sz="2400">
                <a:solidFill>
                  <a:schemeClr val="tx1"/>
                </a:solidFill>
                <a:latin typeface="Times New Roman" pitchFamily="18" charset="0"/>
              </a:defRPr>
            </a:lvl1pPr>
            <a:lvl2pPr marL="742950" indent="-285750" eaLnBrk="0" hangingPunct="0">
              <a:spcBef>
                <a:spcPct val="0"/>
              </a:spcBef>
              <a:defRPr sz="2400">
                <a:solidFill>
                  <a:schemeClr val="tx1"/>
                </a:solidFill>
                <a:latin typeface="Times New Roman" pitchFamily="18" charset="0"/>
              </a:defRPr>
            </a:lvl2pPr>
            <a:lvl3pPr marL="1143000" indent="-228600" eaLnBrk="0" hangingPunct="0">
              <a:spcBef>
                <a:spcPct val="0"/>
              </a:spcBef>
              <a:defRPr sz="2400">
                <a:solidFill>
                  <a:schemeClr val="tx1"/>
                </a:solidFill>
                <a:latin typeface="Times New Roman" pitchFamily="18" charset="0"/>
              </a:defRPr>
            </a:lvl3pPr>
            <a:lvl4pPr marL="1600200" indent="-228600" eaLnBrk="0" hangingPunct="0">
              <a:spcBef>
                <a:spcPct val="0"/>
              </a:spcBef>
              <a:defRPr sz="2400">
                <a:solidFill>
                  <a:schemeClr val="tx1"/>
                </a:solidFill>
                <a:latin typeface="Times New Roman" pitchFamily="18" charset="0"/>
              </a:defRPr>
            </a:lvl4pPr>
            <a:lvl5pPr marL="2057400" indent="-228600" eaLnBrk="0" hangingPunct="0">
              <a:spcBef>
                <a:spcPct val="0"/>
              </a:spcBef>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pt-BR" altLang="pt-BR" sz="800" i="1">
                <a:latin typeface="Arial" charset="0"/>
              </a:rPr>
              <a:t>Fonte: PNAD/IBGE – Vários anos.</a:t>
            </a:r>
          </a:p>
          <a:p>
            <a:r>
              <a:rPr lang="pt-BR" altLang="pt-BR" sz="800" i="1">
                <a:latin typeface="Arial" charset="0"/>
              </a:rPr>
              <a:t>Elaboração: SPSMPS.</a:t>
            </a:r>
          </a:p>
          <a:p>
            <a:r>
              <a:rPr lang="pt-BR" altLang="pt-BR" sz="800" i="1">
                <a:latin typeface="Arial" charset="0"/>
              </a:rPr>
              <a:t>Obs.: Foram considerados apenas os habitantes de domicílios onde todos os moradores declararam a integralidade de seus rendimentos. </a:t>
            </a:r>
          </a:p>
          <a:p>
            <a:r>
              <a:rPr lang="pt-BR" altLang="pt-BR" sz="800" i="1">
                <a:latin typeface="Arial" charset="0"/>
              </a:rPr>
              <a:t>* Linha de Pobreza = ½ salário mínimo.</a:t>
            </a:r>
          </a:p>
        </p:txBody>
      </p:sp>
      <p:pic>
        <p:nvPicPr>
          <p:cNvPr id="3" name="Imagem 2"/>
          <p:cNvPicPr>
            <a:picLocks noChangeAspect="1"/>
          </p:cNvPicPr>
          <p:nvPr/>
        </p:nvPicPr>
        <p:blipFill>
          <a:blip r:embed="rId2"/>
          <a:stretch>
            <a:fillRect/>
          </a:stretch>
        </p:blipFill>
        <p:spPr>
          <a:xfrm>
            <a:off x="683568" y="2132856"/>
            <a:ext cx="7649910" cy="3278007"/>
          </a:xfrm>
          <a:prstGeom prst="rect">
            <a:avLst/>
          </a:prstGeom>
        </p:spPr>
      </p:pic>
    </p:spTree>
    <p:extLst>
      <p:ext uri="{BB962C8B-B14F-4D97-AF65-F5344CB8AC3E}">
        <p14:creationId xmlns:p14="http://schemas.microsoft.com/office/powerpoint/2010/main" val="37279293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251520" y="2852936"/>
            <a:ext cx="8712968" cy="1200329"/>
          </a:xfrm>
          <a:prstGeom prst="rect">
            <a:avLst/>
          </a:prstGeom>
          <a:solidFill>
            <a:schemeClr val="accent1">
              <a:lumMod val="75000"/>
            </a:schemeClr>
          </a:solidFill>
        </p:spPr>
        <p:txBody>
          <a:bodyPr wrap="square">
            <a:spAutoFit/>
          </a:bodyPr>
          <a:lstStyle>
            <a:lvl1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buClr>
                <a:srgbClr val="000000"/>
              </a:buClr>
              <a:buSzPct val="100000"/>
              <a:buFont typeface="Times New Roman" panose="02020603050405020304" pitchFamily="18" charset="0"/>
              <a:defRPr>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914400" eaLnBrk="1" hangingPunct="1">
              <a:defRPr/>
            </a:pPr>
            <a:r>
              <a:rPr lang="pt-BR" altLang="pt-BR" sz="3600" dirty="0">
                <a:latin typeface="Calibri" panose="020F0502020204030204" pitchFamily="34" charset="0"/>
                <a:cs typeface="Arial" panose="020B0604020202020204" pitchFamily="34" charset="0"/>
              </a:rPr>
              <a:t>A Previdência Social e o compromisso com o envelhecimento ativo</a:t>
            </a:r>
          </a:p>
        </p:txBody>
      </p:sp>
    </p:spTree>
    <p:extLst>
      <p:ext uri="{BB962C8B-B14F-4D97-AF65-F5344CB8AC3E}">
        <p14:creationId xmlns:p14="http://schemas.microsoft.com/office/powerpoint/2010/main" val="270457455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ChangeArrowheads="1"/>
          </p:cNvSpPr>
          <p:nvPr/>
        </p:nvSpPr>
        <p:spPr bwMode="auto">
          <a:xfrm>
            <a:off x="0" y="908720"/>
            <a:ext cx="9144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algn="ctr" eaLnBrk="1" hangingPunct="1">
              <a:defRPr/>
            </a:pPr>
            <a:r>
              <a:rPr lang="pt-BR" altLang="pt-BR" sz="1800" b="1" dirty="0">
                <a:latin typeface="Arial Narrow" panose="020B0606020202030204" pitchFamily="34" charset="0"/>
                <a:cs typeface="Arial" pitchFamily="34" charset="0"/>
              </a:rPr>
              <a:t>Previdência Social e o compromisso com o processo de Envelhecimento Ativo</a:t>
            </a:r>
          </a:p>
        </p:txBody>
      </p:sp>
      <p:graphicFrame>
        <p:nvGraphicFramePr>
          <p:cNvPr id="5" name="Diagrama 4"/>
          <p:cNvGraphicFramePr/>
          <p:nvPr>
            <p:extLst>
              <p:ext uri="{D42A27DB-BD31-4B8C-83A1-F6EECF244321}">
                <p14:modId xmlns:p14="http://schemas.microsoft.com/office/powerpoint/2010/main" val="156257488"/>
              </p:ext>
            </p:extLst>
          </p:nvPr>
        </p:nvGraphicFramePr>
        <p:xfrm>
          <a:off x="539552" y="1268760"/>
          <a:ext cx="813690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701254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8" name="Text Box 4"/>
          <p:cNvSpPr txBox="1">
            <a:spLocks noChangeArrowheads="1"/>
          </p:cNvSpPr>
          <p:nvPr/>
        </p:nvSpPr>
        <p:spPr bwMode="auto">
          <a:xfrm>
            <a:off x="288230" y="2609617"/>
            <a:ext cx="8604250" cy="1323439"/>
          </a:xfrm>
          <a:prstGeom prst="rect">
            <a:avLst/>
          </a:prstGeom>
          <a:noFill/>
          <a:ln w="9525">
            <a:noFill/>
            <a:miter lim="800000"/>
            <a:headEnd/>
            <a:tailEnd/>
          </a:ln>
          <a:effectLst/>
        </p:spPr>
        <p:txBody>
          <a:bodyPr anchor="ctr">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50000"/>
              </a:spcBef>
              <a:buFontTx/>
              <a:buNone/>
              <a:defRPr/>
            </a:pPr>
            <a:r>
              <a:rPr lang="es-ES" altLang="pt-BR" sz="2000" b="1" dirty="0" err="1" smtClean="0">
                <a:latin typeface="Arial Narrow" panose="020B0606020202030204" pitchFamily="34" charset="0"/>
                <a:cs typeface="Arial" pitchFamily="34" charset="0"/>
              </a:rPr>
              <a:t>Ministério</a:t>
            </a:r>
            <a:r>
              <a:rPr lang="es-ES" altLang="pt-BR" sz="2000" b="1" dirty="0" smtClean="0">
                <a:latin typeface="Arial Narrow" panose="020B0606020202030204" pitchFamily="34" charset="0"/>
                <a:cs typeface="Arial" pitchFamily="34" charset="0"/>
              </a:rPr>
              <a:t> da </a:t>
            </a:r>
            <a:r>
              <a:rPr lang="es-ES" altLang="pt-BR" sz="2000" b="1" dirty="0" err="1" smtClean="0">
                <a:latin typeface="Arial Narrow" panose="020B0606020202030204" pitchFamily="34" charset="0"/>
                <a:cs typeface="Arial" pitchFamily="34" charset="0"/>
              </a:rPr>
              <a:t>Previdência</a:t>
            </a:r>
            <a:r>
              <a:rPr lang="es-ES" altLang="pt-BR" sz="2000" b="1" dirty="0" smtClean="0">
                <a:latin typeface="Arial Narrow" panose="020B0606020202030204" pitchFamily="34" charset="0"/>
                <a:cs typeface="Arial" pitchFamily="34" charset="0"/>
              </a:rPr>
              <a:t> Social</a:t>
            </a:r>
          </a:p>
          <a:p>
            <a:pPr algn="ctr" eaLnBrk="1" hangingPunct="1">
              <a:spcBef>
                <a:spcPct val="50000"/>
              </a:spcBef>
              <a:buFontTx/>
              <a:buNone/>
              <a:defRPr/>
            </a:pPr>
            <a:r>
              <a:rPr lang="es-ES" altLang="pt-BR" sz="2000" b="1" dirty="0" smtClean="0">
                <a:latin typeface="Arial Narrow" panose="020B0606020202030204" pitchFamily="34" charset="0"/>
                <a:cs typeface="Arial" pitchFamily="34" charset="0"/>
              </a:rPr>
              <a:t>Secretaria de Políticas de Previdencia Social</a:t>
            </a:r>
          </a:p>
          <a:p>
            <a:pPr algn="ctr" eaLnBrk="1" hangingPunct="1">
              <a:spcBef>
                <a:spcPct val="50000"/>
              </a:spcBef>
              <a:buFontTx/>
              <a:buNone/>
              <a:defRPr/>
            </a:pPr>
            <a:r>
              <a:rPr lang="es-ES" altLang="pt-BR" sz="2000" b="1" dirty="0" smtClean="0">
                <a:latin typeface="Arial Narrow" panose="020B0606020202030204" pitchFamily="34" charset="0"/>
                <a:cs typeface="Arial" pitchFamily="34" charset="0"/>
              </a:rPr>
              <a:t>(61) 2021-5236</a:t>
            </a:r>
          </a:p>
        </p:txBody>
      </p:sp>
    </p:spTree>
    <p:extLst>
      <p:ext uri="{BB962C8B-B14F-4D97-AF65-F5344CB8AC3E}">
        <p14:creationId xmlns:p14="http://schemas.microsoft.com/office/powerpoint/2010/main" val="63077714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23850" y="3213100"/>
            <a:ext cx="8610600" cy="1038225"/>
          </a:xfrm>
          <a:prstGeom prst="rect">
            <a:avLst/>
          </a:prstGeom>
          <a:gradFill rotWithShape="0">
            <a:gsLst>
              <a:gs pos="0">
                <a:srgbClr val="99CCFF"/>
              </a:gs>
              <a:gs pos="100000">
                <a:srgbClr val="E8F4FF"/>
              </a:gs>
            </a:gsLst>
            <a:lin ang="5400000" scaled="1"/>
          </a:gradFill>
          <a:ln w="9525">
            <a:miter lim="800000"/>
            <a:headEnd/>
            <a:tailEnd/>
          </a:ln>
          <a:effectLst/>
          <a:scene3d>
            <a:camera prst="legacyPerspectiveBottomLeft"/>
            <a:lightRig rig="legacyFlat3" dir="t"/>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107763" dir="18900000" algn="ctr" rotWithShape="0">
                    <a:schemeClr val="bg2"/>
                  </a:outerShdw>
                </a:effectLst>
              </a14:hiddenEffects>
            </a:ext>
          </a:extLst>
        </p:spPr>
        <p:txBody>
          <a:bodyPr lIns="0" tIns="0" rIns="0" bIns="0" anchor="ctr">
            <a:flatTx/>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endParaRPr lang="es-ES_tradnl" altLang="pt-BR" sz="2800" i="1">
              <a:latin typeface="Arial" panose="020B0604020202020204" pitchFamily="34" charset="0"/>
            </a:endParaRPr>
          </a:p>
        </p:txBody>
      </p:sp>
      <p:sp>
        <p:nvSpPr>
          <p:cNvPr id="4099" name="Text Box 3"/>
          <p:cNvSpPr txBox="1">
            <a:spLocks noChangeArrowheads="1"/>
          </p:cNvSpPr>
          <p:nvPr/>
        </p:nvSpPr>
        <p:spPr bwMode="auto">
          <a:xfrm>
            <a:off x="304800" y="1565275"/>
            <a:ext cx="8610600" cy="1038225"/>
          </a:xfrm>
          <a:prstGeom prst="rect">
            <a:avLst/>
          </a:prstGeom>
          <a:gradFill rotWithShape="0">
            <a:gsLst>
              <a:gs pos="0">
                <a:srgbClr val="99CCFF"/>
              </a:gs>
              <a:gs pos="100000">
                <a:srgbClr val="E8F4FF"/>
              </a:gs>
            </a:gsLst>
            <a:lin ang="5400000" scaled="1"/>
          </a:gradFill>
          <a:ln w="9525">
            <a:miter lim="800000"/>
            <a:headEnd/>
            <a:tailEnd/>
          </a:ln>
          <a:effectLst/>
          <a:scene3d>
            <a:camera prst="legacyPerspectiveBottomLeft"/>
            <a:lightRig rig="legacyFlat3" dir="t"/>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107763" dir="18900000" algn="ctr" rotWithShape="0">
                    <a:schemeClr val="bg2"/>
                  </a:outerShdw>
                </a:effectLst>
              </a14:hiddenEffects>
            </a:ext>
          </a:extLst>
        </p:spPr>
        <p:txBody>
          <a:bodyPr lIns="0" tIns="0" rIns="0" bIns="0" anchor="ctr">
            <a:flatTx/>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endParaRPr lang="es-ES_tradnl" altLang="pt-BR" sz="2800" i="1">
              <a:latin typeface="Arial" panose="020B0604020202020204" pitchFamily="34" charset="0"/>
            </a:endParaRPr>
          </a:p>
        </p:txBody>
      </p:sp>
      <p:sp>
        <p:nvSpPr>
          <p:cNvPr id="174084" name="Text Box 4"/>
          <p:cNvSpPr txBox="1">
            <a:spLocks noChangeArrowheads="1"/>
          </p:cNvSpPr>
          <p:nvPr/>
        </p:nvSpPr>
        <p:spPr bwMode="auto">
          <a:xfrm>
            <a:off x="304800" y="1308100"/>
            <a:ext cx="86106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defRPr/>
            </a:pPr>
            <a:r>
              <a:rPr lang="pt-BR" altLang="pt-BR" sz="9600" b="1">
                <a:solidFill>
                  <a:srgbClr val="FEF4D8"/>
                </a:solidFill>
                <a:effectDag name="">
                  <a:cont type="tree" name="">
                    <a:effect ref="fillLine"/>
                    <a:outerShdw dist="38100" dir="13500000" algn="br">
                      <a:srgbClr val="FFF9E6"/>
                    </a:outerShdw>
                  </a:cont>
                  <a:cont type="tree" name="">
                    <a:effect ref="fillLine"/>
                    <a:outerShdw dist="38100" dir="2700000" algn="tl">
                      <a:srgbClr val="989281"/>
                    </a:outerShdw>
                  </a:cont>
                  <a:effect ref="fillLine"/>
                </a:effectDag>
                <a:latin typeface="Arial" panose="020B0604020202020204" pitchFamily="34" charset="0"/>
              </a:rPr>
              <a:t>1</a:t>
            </a:r>
          </a:p>
        </p:txBody>
      </p:sp>
      <p:sp>
        <p:nvSpPr>
          <p:cNvPr id="4101" name="Text Box 5"/>
          <p:cNvSpPr txBox="1">
            <a:spLocks noChangeArrowheads="1"/>
          </p:cNvSpPr>
          <p:nvPr/>
        </p:nvSpPr>
        <p:spPr bwMode="auto">
          <a:xfrm>
            <a:off x="304800" y="1841500"/>
            <a:ext cx="8534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r>
              <a:rPr lang="es-ES_tradnl" altLang="pt-BR" sz="2800" i="1">
                <a:latin typeface="Arial" panose="020B0604020202020204" pitchFamily="34" charset="0"/>
              </a:rPr>
              <a:t>DIMINUIÇÃO DA TAXA DE FECUNDIDADE</a:t>
            </a:r>
            <a:endParaRPr lang="pt-BR" altLang="pt-BR" sz="2800" i="1">
              <a:latin typeface="Arial" panose="020B0604020202020204" pitchFamily="34" charset="0"/>
            </a:endParaRPr>
          </a:p>
        </p:txBody>
      </p:sp>
      <p:sp>
        <p:nvSpPr>
          <p:cNvPr id="174086" name="Text Box 6"/>
          <p:cNvSpPr txBox="1">
            <a:spLocks noChangeArrowheads="1"/>
          </p:cNvSpPr>
          <p:nvPr/>
        </p:nvSpPr>
        <p:spPr bwMode="auto">
          <a:xfrm>
            <a:off x="304800" y="2908300"/>
            <a:ext cx="86106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defRPr/>
            </a:pPr>
            <a:r>
              <a:rPr lang="pt-BR" altLang="pt-BR" sz="9600" b="1">
                <a:solidFill>
                  <a:srgbClr val="FEF4D8"/>
                </a:solidFill>
                <a:effectDag name="">
                  <a:cont type="tree" name="">
                    <a:effect ref="fillLine"/>
                    <a:outerShdw dist="38100" dir="13500000" algn="br">
                      <a:srgbClr val="FFF9E6"/>
                    </a:outerShdw>
                  </a:cont>
                  <a:cont type="tree" name="">
                    <a:effect ref="fillLine"/>
                    <a:outerShdw dist="38100" dir="2700000" algn="tl">
                      <a:srgbClr val="989281"/>
                    </a:outerShdw>
                  </a:cont>
                  <a:effect ref="fillLine"/>
                </a:effectDag>
                <a:latin typeface="Arial" panose="020B0604020202020204" pitchFamily="34" charset="0"/>
              </a:rPr>
              <a:t>2</a:t>
            </a:r>
          </a:p>
        </p:txBody>
      </p:sp>
      <p:sp>
        <p:nvSpPr>
          <p:cNvPr id="4103" name="Text Box 7"/>
          <p:cNvSpPr txBox="1">
            <a:spLocks noChangeArrowheads="1"/>
          </p:cNvSpPr>
          <p:nvPr/>
        </p:nvSpPr>
        <p:spPr bwMode="auto">
          <a:xfrm>
            <a:off x="304800" y="3455988"/>
            <a:ext cx="85344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r>
              <a:rPr lang="es-ES_tradnl" altLang="pt-BR" sz="2800" i="1">
                <a:latin typeface="Arial" panose="020B0604020202020204" pitchFamily="34" charset="0"/>
              </a:rPr>
              <a:t>AUMENTO DA EXPECTATIVA DE VIDA</a:t>
            </a:r>
            <a:endParaRPr lang="pt-BR" altLang="pt-BR" sz="2800" i="1">
              <a:latin typeface="Arial" panose="020B0604020202020204" pitchFamily="34" charset="0"/>
            </a:endParaRPr>
          </a:p>
        </p:txBody>
      </p:sp>
      <p:sp>
        <p:nvSpPr>
          <p:cNvPr id="4104" name="Rectangle 8"/>
          <p:cNvSpPr>
            <a:spLocks noChangeArrowheads="1"/>
          </p:cNvSpPr>
          <p:nvPr/>
        </p:nvSpPr>
        <p:spPr bwMode="auto">
          <a:xfrm>
            <a:off x="0" y="836613"/>
            <a:ext cx="91440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r>
              <a:rPr lang="pt-BR" altLang="pt-BR" sz="1800" b="1" i="1">
                <a:latin typeface="Arial" panose="020B0604020202020204" pitchFamily="34" charset="0"/>
              </a:rPr>
              <a:t>Três grandes fenômenos presentes atingem diretamente a Previdência Social:</a:t>
            </a:r>
          </a:p>
        </p:txBody>
      </p:sp>
      <p:sp>
        <p:nvSpPr>
          <p:cNvPr id="4105" name="Text Box 9"/>
          <p:cNvSpPr txBox="1">
            <a:spLocks noChangeArrowheads="1"/>
          </p:cNvSpPr>
          <p:nvPr/>
        </p:nvSpPr>
        <p:spPr bwMode="auto">
          <a:xfrm>
            <a:off x="323850" y="4797425"/>
            <a:ext cx="8610600" cy="1079500"/>
          </a:xfrm>
          <a:prstGeom prst="rect">
            <a:avLst/>
          </a:prstGeom>
          <a:gradFill rotWithShape="0">
            <a:gsLst>
              <a:gs pos="0">
                <a:srgbClr val="99CCFF"/>
              </a:gs>
              <a:gs pos="100000">
                <a:srgbClr val="E8F4FF"/>
              </a:gs>
            </a:gsLst>
            <a:lin ang="5400000" scaled="1"/>
          </a:gradFill>
          <a:ln w="9525">
            <a:miter lim="800000"/>
            <a:headEnd/>
            <a:tailEnd/>
          </a:ln>
          <a:effectLst/>
          <a:scene3d>
            <a:camera prst="legacyPerspectiveBottomLeft"/>
            <a:lightRig rig="legacyFlat3" dir="t"/>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107763" dir="18900000" algn="ctr" rotWithShape="0">
                    <a:schemeClr val="bg2"/>
                  </a:outerShdw>
                </a:effectLst>
              </a14:hiddenEffects>
            </a:ext>
          </a:extLst>
        </p:spPr>
        <p:txBody>
          <a:bodyPr lIns="0" tIns="0" rIns="0" bIns="0" anchor="ctr">
            <a:flatTx/>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endParaRPr lang="es-ES_tradnl" altLang="pt-BR" sz="2800" i="1">
              <a:latin typeface="Arial" panose="020B0604020202020204" pitchFamily="34" charset="0"/>
            </a:endParaRPr>
          </a:p>
        </p:txBody>
      </p:sp>
      <p:sp>
        <p:nvSpPr>
          <p:cNvPr id="174090" name="Text Box 10"/>
          <p:cNvSpPr txBox="1">
            <a:spLocks noChangeArrowheads="1"/>
          </p:cNvSpPr>
          <p:nvPr/>
        </p:nvSpPr>
        <p:spPr bwMode="auto">
          <a:xfrm>
            <a:off x="323850" y="4581525"/>
            <a:ext cx="86106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defRPr/>
            </a:pPr>
            <a:r>
              <a:rPr lang="pt-BR" altLang="pt-BR" sz="9600" b="1">
                <a:solidFill>
                  <a:srgbClr val="FEF4D8"/>
                </a:solidFill>
                <a:effectDag name="">
                  <a:cont type="tree" name="">
                    <a:effect ref="fillLine"/>
                    <a:outerShdw dist="38100" dir="13500000" algn="br">
                      <a:srgbClr val="FFF9E6"/>
                    </a:outerShdw>
                  </a:cont>
                  <a:cont type="tree" name="">
                    <a:effect ref="fillLine"/>
                    <a:outerShdw dist="38100" dir="2700000" algn="tl">
                      <a:srgbClr val="989281"/>
                    </a:outerShdw>
                  </a:cont>
                  <a:effect ref="fillLine"/>
                </a:effectDag>
                <a:latin typeface="Arial" panose="020B0604020202020204" pitchFamily="34" charset="0"/>
              </a:rPr>
              <a:t>3</a:t>
            </a:r>
          </a:p>
        </p:txBody>
      </p:sp>
      <p:sp>
        <p:nvSpPr>
          <p:cNvPr id="4107" name="Text Box 11"/>
          <p:cNvSpPr txBox="1">
            <a:spLocks noChangeArrowheads="1"/>
          </p:cNvSpPr>
          <p:nvPr/>
        </p:nvSpPr>
        <p:spPr bwMode="auto">
          <a:xfrm>
            <a:off x="323850" y="4868863"/>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r>
              <a:rPr lang="es-ES_tradnl" altLang="pt-BR" sz="2800" i="1" dirty="0" smtClean="0">
                <a:latin typeface="Arial" panose="020B0604020202020204" pitchFamily="34" charset="0"/>
              </a:rPr>
              <a:t>MERCADO </a:t>
            </a:r>
            <a:r>
              <a:rPr lang="es-ES_tradnl" altLang="pt-BR" sz="2800" i="1" dirty="0">
                <a:latin typeface="Arial" panose="020B0604020202020204" pitchFamily="34" charset="0"/>
              </a:rPr>
              <a:t>DE TRABALHO BRASILEIRO</a:t>
            </a:r>
            <a:endParaRPr lang="pt-BR" altLang="pt-BR" sz="2800" i="1" dirty="0">
              <a:latin typeface="Arial" panose="020B0604020202020204" pitchFamily="34" charset="0"/>
            </a:endParaRPr>
          </a:p>
        </p:txBody>
      </p:sp>
    </p:spTree>
    <p:extLst>
      <p:ext uri="{BB962C8B-B14F-4D97-AF65-F5344CB8AC3E}">
        <p14:creationId xmlns:p14="http://schemas.microsoft.com/office/powerpoint/2010/main" val="3521656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CaixaDeTexto 1"/>
          <p:cNvSpPr txBox="1">
            <a:spLocks noChangeArrowheads="1"/>
          </p:cNvSpPr>
          <p:nvPr/>
        </p:nvSpPr>
        <p:spPr bwMode="auto">
          <a:xfrm>
            <a:off x="322584" y="1905213"/>
            <a:ext cx="849788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gn="ctr">
              <a:defRPr sz="2000">
                <a:solidFill>
                  <a:schemeClr val="tx1"/>
                </a:solidFill>
                <a:latin typeface="Times New Roman" pitchFamily="18" charset="0"/>
              </a:defRPr>
            </a:lvl1pPr>
            <a:lvl2pPr marL="742950" indent="-285750" algn="ctr">
              <a:defRPr sz="2000">
                <a:solidFill>
                  <a:schemeClr val="tx1"/>
                </a:solidFill>
                <a:latin typeface="Times New Roman" pitchFamily="18" charset="0"/>
              </a:defRPr>
            </a:lvl2pPr>
            <a:lvl3pPr marL="1143000" indent="-228600" algn="ctr">
              <a:defRPr sz="2000">
                <a:solidFill>
                  <a:schemeClr val="tx1"/>
                </a:solidFill>
                <a:latin typeface="Times New Roman" pitchFamily="18" charset="0"/>
              </a:defRPr>
            </a:lvl3pPr>
            <a:lvl4pPr marL="1600200" indent="-228600" algn="ctr">
              <a:defRPr sz="2000">
                <a:solidFill>
                  <a:schemeClr val="tx1"/>
                </a:solidFill>
                <a:latin typeface="Times New Roman" pitchFamily="18" charset="0"/>
              </a:defRPr>
            </a:lvl4pPr>
            <a:lvl5pPr marL="2057400" indent="-228600" algn="ctr">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marL="0" indent="0" algn="just" eaLnBrk="1" hangingPunct="1"/>
            <a:r>
              <a:rPr lang="pt-BR" altLang="pt-BR" dirty="0">
                <a:latin typeface="Arial Narrow" panose="020B0606020202030204" pitchFamily="34" charset="0"/>
              </a:rPr>
              <a:t>Estudos e pesquisas vêm demonstrando que estamos vivendo, simultaneamente, três tipos de transição:</a:t>
            </a:r>
          </a:p>
          <a:p>
            <a:pPr algn="just" eaLnBrk="1" hangingPunct="1">
              <a:buFont typeface="Arial" pitchFamily="34" charset="0"/>
              <a:buChar char="•"/>
            </a:pPr>
            <a:r>
              <a:rPr lang="pt-BR" altLang="pt-BR" b="1" dirty="0">
                <a:latin typeface="Arial Narrow" panose="020B0606020202030204" pitchFamily="34" charset="0"/>
              </a:rPr>
              <a:t>Transição Epidemiológica</a:t>
            </a:r>
            <a:r>
              <a:rPr lang="pt-BR" altLang="pt-BR" dirty="0">
                <a:latin typeface="Arial Narrow" panose="020B0606020202030204" pitchFamily="34" charset="0"/>
              </a:rPr>
              <a:t>: caracterizada por alto índice de doenças crônico-degenerativas com declínio das doenças infecciosas;</a:t>
            </a:r>
          </a:p>
          <a:p>
            <a:pPr algn="just" eaLnBrk="1" hangingPunct="1">
              <a:buFont typeface="Arial" pitchFamily="34" charset="0"/>
              <a:buChar char="•"/>
            </a:pPr>
            <a:r>
              <a:rPr lang="pt-BR" altLang="pt-BR" b="1" dirty="0">
                <a:latin typeface="Arial Narrow" panose="020B0606020202030204" pitchFamily="34" charset="0"/>
              </a:rPr>
              <a:t>Transição Econômico-Social</a:t>
            </a:r>
            <a:r>
              <a:rPr lang="pt-BR" altLang="pt-BR" dirty="0">
                <a:latin typeface="Arial Narrow" panose="020B0606020202030204" pitchFamily="34" charset="0"/>
              </a:rPr>
              <a:t>: com mudanças nas relações de mercado de trabalho, novos arranjos familiares, introdução de novos valores societários e a transição da sociedade pós-industrial para a tecnológica;</a:t>
            </a:r>
          </a:p>
          <a:p>
            <a:pPr algn="just" eaLnBrk="1" hangingPunct="1">
              <a:buFont typeface="Arial" pitchFamily="34" charset="0"/>
              <a:buChar char="•"/>
            </a:pPr>
            <a:r>
              <a:rPr lang="pt-BR" altLang="pt-BR" b="1" dirty="0">
                <a:latin typeface="Arial Narrow" panose="020B0606020202030204" pitchFamily="34" charset="0"/>
              </a:rPr>
              <a:t>Transição Demográfica</a:t>
            </a:r>
            <a:r>
              <a:rPr lang="pt-BR" altLang="pt-BR" dirty="0">
                <a:latin typeface="Arial Narrow" panose="020B0606020202030204" pitchFamily="34" charset="0"/>
              </a:rPr>
              <a:t>: taxas mais baixas de mortalidade, com esperança de vida mais longa, menos jovens e taxas de natalidade mais baixas.</a:t>
            </a:r>
          </a:p>
        </p:txBody>
      </p:sp>
    </p:spTree>
    <p:extLst>
      <p:ext uri="{BB962C8B-B14F-4D97-AF65-F5344CB8AC3E}">
        <p14:creationId xmlns:p14="http://schemas.microsoft.com/office/powerpoint/2010/main" val="226872767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2863" y="836613"/>
            <a:ext cx="9144001"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9pPr>
          </a:lstStyle>
          <a:p>
            <a:pPr algn="ctr">
              <a:buClr>
                <a:srgbClr val="FFFF00"/>
              </a:buClr>
              <a:buSzPct val="100000"/>
              <a:buFont typeface="Arial" panose="020B0604020202020204" pitchFamily="34" charset="0"/>
              <a:buNone/>
            </a:pPr>
            <a:r>
              <a:rPr lang="pt-BR" altLang="pt-BR" sz="1800" b="1">
                <a:latin typeface="Arial" panose="020B0604020202020204" pitchFamily="34" charset="0"/>
                <a:cs typeface="Times New Roman" panose="02020603050405020304" pitchFamily="18" charset="0"/>
              </a:rPr>
              <a:t>Evolução da População Total Brasil - 2000 a 2060</a:t>
            </a:r>
          </a:p>
        </p:txBody>
      </p:sp>
      <p:pic>
        <p:nvPicPr>
          <p:cNvPr id="5123" name="Imagem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450" y="1989138"/>
            <a:ext cx="6656388" cy="384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 Box 3"/>
          <p:cNvSpPr txBox="1">
            <a:spLocks noChangeArrowheads="1"/>
          </p:cNvSpPr>
          <p:nvPr/>
        </p:nvSpPr>
        <p:spPr bwMode="auto">
          <a:xfrm>
            <a:off x="0" y="6399213"/>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pt-BR" altLang="pt-BR" sz="800" b="1" i="1">
                <a:latin typeface="Arial" panose="020B0604020202020204" pitchFamily="34" charset="0"/>
                <a:cs typeface="Times New Roman" panose="02020603050405020304" pitchFamily="18" charset="0"/>
              </a:rPr>
              <a:t>Fonte: IBGE.</a:t>
            </a:r>
          </a:p>
          <a:p>
            <a:r>
              <a:rPr lang="pt-BR" altLang="pt-BR" sz="800" b="1" i="1">
                <a:latin typeface="Arial" panose="020B0604020202020204" pitchFamily="34" charset="0"/>
                <a:cs typeface="Times New Roman" panose="02020603050405020304" pitchFamily="18" charset="0"/>
              </a:rPr>
              <a:t>Elaboração: SPS/MPS.</a:t>
            </a:r>
          </a:p>
        </p:txBody>
      </p:sp>
    </p:spTree>
    <p:extLst>
      <p:ext uri="{BB962C8B-B14F-4D97-AF65-F5344CB8AC3E}">
        <p14:creationId xmlns:p14="http://schemas.microsoft.com/office/powerpoint/2010/main" val="161943435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0" y="6399213"/>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pt-BR" altLang="pt-BR" sz="800" b="1" i="1">
                <a:latin typeface="Arial" panose="020B0604020202020204" pitchFamily="34" charset="0"/>
                <a:cs typeface="Times New Roman" panose="02020603050405020304" pitchFamily="18" charset="0"/>
              </a:rPr>
              <a:t>Fonte: IBGE.</a:t>
            </a:r>
          </a:p>
          <a:p>
            <a:r>
              <a:rPr lang="pt-BR" altLang="pt-BR" sz="800" b="1" i="1">
                <a:latin typeface="Arial" panose="020B0604020202020204" pitchFamily="34" charset="0"/>
                <a:cs typeface="Times New Roman" panose="02020603050405020304" pitchFamily="18" charset="0"/>
              </a:rPr>
              <a:t>Elaboração: SPS/MPS.</a:t>
            </a:r>
          </a:p>
        </p:txBody>
      </p:sp>
      <p:sp>
        <p:nvSpPr>
          <p:cNvPr id="7171" name="Rectangle 4"/>
          <p:cNvSpPr>
            <a:spLocks noChangeArrowheads="1"/>
          </p:cNvSpPr>
          <p:nvPr/>
        </p:nvSpPr>
        <p:spPr bwMode="auto">
          <a:xfrm>
            <a:off x="1258888" y="644525"/>
            <a:ext cx="6842125" cy="83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endParaRPr lang="pt-BR" altLang="pt-BR" sz="1800" b="1" i="1">
              <a:latin typeface="Arial" panose="020B0604020202020204" pitchFamily="34" charset="0"/>
            </a:endParaRPr>
          </a:p>
          <a:p>
            <a:pPr algn="ctr"/>
            <a:r>
              <a:rPr lang="pt-BR" altLang="pt-BR" sz="1800" b="1" i="1">
                <a:latin typeface="Arial" panose="020B0604020202020204" pitchFamily="34" charset="0"/>
              </a:rPr>
              <a:t>Projeção IBGE 2013</a:t>
            </a:r>
          </a:p>
        </p:txBody>
      </p:sp>
      <p:sp>
        <p:nvSpPr>
          <p:cNvPr id="7172" name="Rectangle 4"/>
          <p:cNvSpPr>
            <a:spLocks noChangeArrowheads="1"/>
          </p:cNvSpPr>
          <p:nvPr/>
        </p:nvSpPr>
        <p:spPr bwMode="auto">
          <a:xfrm>
            <a:off x="1042988" y="1471613"/>
            <a:ext cx="7058025" cy="373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r>
              <a:rPr lang="pt-BR" altLang="pt-BR" sz="1600" b="1" i="1" dirty="0">
                <a:latin typeface="Arial" panose="020B0604020202020204" pitchFamily="34" charset="0"/>
              </a:rPr>
              <a:t>Taxa de Fecundidade Total Brasil 2000 a 2060</a:t>
            </a:r>
          </a:p>
        </p:txBody>
      </p:sp>
      <p:pic>
        <p:nvPicPr>
          <p:cNvPr id="7173" name="Imagem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2988" y="2133600"/>
            <a:ext cx="6842125"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Imagem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3702050"/>
            <a:ext cx="1066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Imagem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4164013"/>
            <a:ext cx="1065212"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Imagem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19700" y="4164013"/>
            <a:ext cx="148431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63114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07504" y="908720"/>
            <a:ext cx="8968234" cy="6110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9pPr>
          </a:lstStyle>
          <a:p>
            <a:pPr algn="ctr">
              <a:buClr>
                <a:srgbClr val="FFFF00"/>
              </a:buClr>
              <a:buSzPct val="100000"/>
              <a:buFont typeface="Arial" panose="020B0604020202020204" pitchFamily="34" charset="0"/>
              <a:buNone/>
            </a:pPr>
            <a:r>
              <a:rPr lang="pt-BR" altLang="pt-BR" sz="1800" b="1" dirty="0">
                <a:latin typeface="Arial" panose="020B0604020202020204" pitchFamily="34" charset="0"/>
                <a:cs typeface="Times New Roman" panose="02020603050405020304" pitchFamily="18" charset="0"/>
              </a:rPr>
              <a:t>Evolução da Esperança de Vida ao Nascer de </a:t>
            </a:r>
            <a:r>
              <a:rPr lang="pt-BR" altLang="pt-BR" sz="1800" b="1" dirty="0" smtClean="0">
                <a:latin typeface="Arial" panose="020B0604020202020204" pitchFamily="34" charset="0"/>
                <a:cs typeface="Times New Roman" panose="02020603050405020304" pitchFamily="18" charset="0"/>
              </a:rPr>
              <a:t>1910 </a:t>
            </a:r>
            <a:r>
              <a:rPr lang="pt-BR" altLang="pt-BR" sz="1800" b="1" dirty="0">
                <a:latin typeface="Arial" panose="020B0604020202020204" pitchFamily="34" charset="0"/>
                <a:cs typeface="Times New Roman" panose="02020603050405020304" pitchFamily="18" charset="0"/>
              </a:rPr>
              <a:t>a </a:t>
            </a:r>
            <a:r>
              <a:rPr lang="pt-BR" altLang="pt-BR" sz="1800" b="1" dirty="0" smtClean="0">
                <a:latin typeface="Arial" panose="020B0604020202020204" pitchFamily="34" charset="0"/>
                <a:cs typeface="Times New Roman" panose="02020603050405020304" pitchFamily="18" charset="0"/>
              </a:rPr>
              <a:t>2010 – Brasil</a:t>
            </a:r>
          </a:p>
          <a:p>
            <a:pPr algn="ctr">
              <a:buClr>
                <a:srgbClr val="FFFF00"/>
              </a:buClr>
              <a:buSzPct val="100000"/>
              <a:buFont typeface="Arial" panose="020B0604020202020204" pitchFamily="34" charset="0"/>
              <a:buNone/>
            </a:pPr>
            <a:r>
              <a:rPr lang="pt-BR" altLang="pt-BR" sz="1800" b="1" dirty="0" smtClean="0">
                <a:solidFill>
                  <a:schemeClr val="accent6"/>
                </a:solidFill>
                <a:latin typeface="Arial" panose="020B0604020202020204" pitchFamily="34" charset="0"/>
                <a:cs typeface="Times New Roman" panose="02020603050405020304" pitchFamily="18" charset="0"/>
              </a:rPr>
              <a:t>Entre 1950 e 2010, a esperança de vida ao nascer aumentou 21,1 anos</a:t>
            </a:r>
          </a:p>
        </p:txBody>
      </p:sp>
      <p:sp>
        <p:nvSpPr>
          <p:cNvPr id="8195" name="Text Box 3"/>
          <p:cNvSpPr txBox="1">
            <a:spLocks noChangeArrowheads="1"/>
          </p:cNvSpPr>
          <p:nvPr/>
        </p:nvSpPr>
        <p:spPr bwMode="auto">
          <a:xfrm>
            <a:off x="0" y="6399213"/>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pt-BR" altLang="pt-BR" sz="800" b="1" i="1" dirty="0">
                <a:latin typeface="Arial" panose="020B0604020202020204" pitchFamily="34" charset="0"/>
                <a:cs typeface="Times New Roman" panose="02020603050405020304" pitchFamily="18" charset="0"/>
              </a:rPr>
              <a:t>Fonte: </a:t>
            </a:r>
            <a:r>
              <a:rPr lang="pt-BR" altLang="pt-BR" sz="800" b="1" i="1" dirty="0" smtClean="0">
                <a:latin typeface="Arial" panose="020B0604020202020204" pitchFamily="34" charset="0"/>
                <a:cs typeface="Times New Roman" panose="02020603050405020304" pitchFamily="18" charset="0"/>
              </a:rPr>
              <a:t>CENSO/IBGE</a:t>
            </a:r>
            <a:r>
              <a:rPr lang="pt-BR" altLang="pt-BR" sz="800" b="1" i="1" dirty="0">
                <a:latin typeface="Arial" panose="020B0604020202020204" pitchFamily="34" charset="0"/>
                <a:cs typeface="Times New Roman" panose="02020603050405020304" pitchFamily="18" charset="0"/>
              </a:rPr>
              <a:t>.</a:t>
            </a:r>
          </a:p>
          <a:p>
            <a:r>
              <a:rPr lang="pt-BR" altLang="pt-BR" sz="800" b="1" i="1" dirty="0">
                <a:latin typeface="Arial" panose="020B0604020202020204" pitchFamily="34" charset="0"/>
                <a:cs typeface="Times New Roman" panose="02020603050405020304" pitchFamily="18" charset="0"/>
              </a:rPr>
              <a:t>Elaboração: SPS/MPS.</a:t>
            </a:r>
          </a:p>
        </p:txBody>
      </p:sp>
      <p:pic>
        <p:nvPicPr>
          <p:cNvPr id="2" name="Imagem 1"/>
          <p:cNvPicPr>
            <a:picLocks noChangeAspect="1"/>
          </p:cNvPicPr>
          <p:nvPr/>
        </p:nvPicPr>
        <p:blipFill>
          <a:blip r:embed="rId3"/>
          <a:stretch>
            <a:fillRect/>
          </a:stretch>
        </p:blipFill>
        <p:spPr>
          <a:xfrm>
            <a:off x="357692" y="1591743"/>
            <a:ext cx="8428616" cy="4657177"/>
          </a:xfrm>
          <a:prstGeom prst="rect">
            <a:avLst/>
          </a:prstGeom>
        </p:spPr>
      </p:pic>
    </p:spTree>
    <p:extLst>
      <p:ext uri="{BB962C8B-B14F-4D97-AF65-F5344CB8AC3E}">
        <p14:creationId xmlns:p14="http://schemas.microsoft.com/office/powerpoint/2010/main" val="148981145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68263" y="762000"/>
            <a:ext cx="9144001" cy="679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Times New Roman" panose="02020603050405020304" pitchFamily="18" charset="0"/>
              </a:defRPr>
            </a:lvl9pPr>
          </a:lstStyle>
          <a:p>
            <a:pPr algn="ctr">
              <a:buClr>
                <a:srgbClr val="FFFF00"/>
              </a:buClr>
              <a:buSzPct val="100000"/>
              <a:buFont typeface="Arial" panose="020B0604020202020204" pitchFamily="34" charset="0"/>
              <a:buNone/>
            </a:pPr>
            <a:r>
              <a:rPr lang="pt-BR" altLang="pt-BR" sz="1800" b="1">
                <a:latin typeface="Arial" panose="020B0604020202020204" pitchFamily="34" charset="0"/>
                <a:cs typeface="Times New Roman" panose="02020603050405020304" pitchFamily="18" charset="0"/>
              </a:rPr>
              <a:t>Evolução da Esperança de Vida ao Nascer de 2000 a 2060 - Brasil</a:t>
            </a:r>
          </a:p>
        </p:txBody>
      </p:sp>
      <p:sp>
        <p:nvSpPr>
          <p:cNvPr id="8195" name="Text Box 3"/>
          <p:cNvSpPr txBox="1">
            <a:spLocks noChangeArrowheads="1"/>
          </p:cNvSpPr>
          <p:nvPr/>
        </p:nvSpPr>
        <p:spPr bwMode="auto">
          <a:xfrm>
            <a:off x="0" y="6399213"/>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r>
              <a:rPr lang="pt-BR" altLang="pt-BR" sz="800" b="1" i="1">
                <a:latin typeface="Arial" panose="020B0604020202020204" pitchFamily="34" charset="0"/>
                <a:cs typeface="Times New Roman" panose="02020603050405020304" pitchFamily="18" charset="0"/>
              </a:rPr>
              <a:t>Fonte: IBGE.</a:t>
            </a:r>
          </a:p>
          <a:p>
            <a:r>
              <a:rPr lang="pt-BR" altLang="pt-BR" sz="800" b="1" i="1">
                <a:latin typeface="Arial" panose="020B0604020202020204" pitchFamily="34" charset="0"/>
                <a:cs typeface="Times New Roman" panose="02020603050405020304" pitchFamily="18" charset="0"/>
              </a:rPr>
              <a:t>Elaboração: SPS/MPS.</a:t>
            </a:r>
          </a:p>
        </p:txBody>
      </p:sp>
      <p:pic>
        <p:nvPicPr>
          <p:cNvPr id="8196" name="Imagem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8" y="1773238"/>
            <a:ext cx="7618412" cy="442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873799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ixaDeTexto 8"/>
          <p:cNvSpPr txBox="1">
            <a:spLocks noChangeArrowheads="1"/>
          </p:cNvSpPr>
          <p:nvPr/>
        </p:nvSpPr>
        <p:spPr bwMode="auto">
          <a:xfrm>
            <a:off x="1979613" y="1052513"/>
            <a:ext cx="5340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r>
              <a:rPr lang="pt-BR" altLang="pt-BR" sz="1800">
                <a:latin typeface="Arial" panose="020B0604020202020204" pitchFamily="34" charset="0"/>
              </a:rPr>
              <a:t>Evolução População de Idosos</a:t>
            </a:r>
          </a:p>
          <a:p>
            <a:pPr algn="ctr" eaLnBrk="1" hangingPunct="1"/>
            <a:r>
              <a:rPr lang="pt-BR" altLang="pt-BR" sz="1800">
                <a:latin typeface="Arial" panose="020B0604020202020204" pitchFamily="34" charset="0"/>
              </a:rPr>
              <a:t>Brasil 2000-2060 Projeção IBGE 2013 em milhões</a:t>
            </a:r>
          </a:p>
        </p:txBody>
      </p:sp>
      <p:sp>
        <p:nvSpPr>
          <p:cNvPr id="12291" name="Text Box 3"/>
          <p:cNvSpPr txBox="1">
            <a:spLocks noChangeArrowheads="1"/>
          </p:cNvSpPr>
          <p:nvPr/>
        </p:nvSpPr>
        <p:spPr bwMode="auto">
          <a:xfrm>
            <a:off x="1588" y="6413500"/>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r>
              <a:rPr lang="pt-BR" altLang="pt-BR" sz="800" b="1" i="1">
                <a:latin typeface="Arial" panose="020B0604020202020204" pitchFamily="34" charset="0"/>
                <a:cs typeface="Times New Roman" panose="02020603050405020304" pitchFamily="18" charset="0"/>
              </a:rPr>
              <a:t>Fonte: IBGE.</a:t>
            </a:r>
          </a:p>
          <a:p>
            <a:pPr eaLnBrk="1" hangingPunct="1"/>
            <a:r>
              <a:rPr lang="pt-BR" altLang="pt-BR" sz="800" b="1" i="1">
                <a:latin typeface="Arial" panose="020B0604020202020204" pitchFamily="34" charset="0"/>
                <a:cs typeface="Times New Roman" panose="02020603050405020304" pitchFamily="18" charset="0"/>
              </a:rPr>
              <a:t>Elaboração: SPS/MPS.</a:t>
            </a:r>
          </a:p>
        </p:txBody>
      </p:sp>
      <p:graphicFrame>
        <p:nvGraphicFramePr>
          <p:cNvPr id="12292" name="Gráfico 18"/>
          <p:cNvGraphicFramePr>
            <a:graphicFrameLocks/>
          </p:cNvGraphicFramePr>
          <p:nvPr/>
        </p:nvGraphicFramePr>
        <p:xfrm>
          <a:off x="422275" y="1506538"/>
          <a:ext cx="8166100" cy="4852987"/>
        </p:xfrm>
        <a:graphic>
          <a:graphicData uri="http://schemas.openxmlformats.org/presentationml/2006/ole">
            <mc:AlternateContent xmlns:mc="http://schemas.openxmlformats.org/markup-compatibility/2006">
              <mc:Choice xmlns:v="urn:schemas-microsoft-com:vml" Requires="v">
                <p:oleObj spid="_x0000_s4100" r:id="rId5" imgW="8169348" imgH="4852837" progId="Excel.Chart.8">
                  <p:embed/>
                </p:oleObj>
              </mc:Choice>
              <mc:Fallback>
                <p:oleObj r:id="rId5" imgW="8169348" imgH="4852837" progId="Excel.Char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275" y="1506538"/>
                        <a:ext cx="8166100" cy="485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293" name="CaixaDeTexto 1"/>
          <p:cNvSpPr txBox="1">
            <a:spLocks noChangeArrowheads="1"/>
          </p:cNvSpPr>
          <p:nvPr/>
        </p:nvSpPr>
        <p:spPr bwMode="auto">
          <a:xfrm rot="-5400000">
            <a:off x="-169068" y="3310731"/>
            <a:ext cx="91440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r>
              <a:rPr lang="pt-BR" altLang="pt-BR" sz="1100">
                <a:cs typeface="Arial" panose="020B0604020202020204" pitchFamily="34" charset="0"/>
              </a:rPr>
              <a:t>em milhões</a:t>
            </a:r>
          </a:p>
        </p:txBody>
      </p:sp>
    </p:spTree>
    <p:extLst>
      <p:ext uri="{BB962C8B-B14F-4D97-AF65-F5344CB8AC3E}">
        <p14:creationId xmlns:p14="http://schemas.microsoft.com/office/powerpoint/2010/main" val="13538585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2_NOVOMODELO_DO_MPS">
  <a:themeElements>
    <a:clrScheme name="2_NOVOMODELO_DO_MP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NOVOMODELO_DO_MPS">
      <a:majorFont>
        <a:latin typeface="Times New Roman"/>
        <a:ea typeface=""/>
        <a:cs typeface=""/>
      </a:majorFont>
      <a:minorFont>
        <a:latin typeface="Times New Roman"/>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1">
          <a:blip xmlns:r="http://schemas.openxmlformats.org/officeDocument/2006/relationships" r:embed="rId1"/>
          <a:srcRect/>
          <a:tile tx="0" ty="0" sx="100000" sy="100000" flip="none" algn="tl"/>
        </a:blipFill>
        <a:ln w="254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pt-BR" altLang="pt-BR" sz="17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blipFill dpi="0" rotWithShape="1">
          <a:blip xmlns:r="http://schemas.openxmlformats.org/officeDocument/2006/relationships" r:embed="rId1"/>
          <a:srcRect/>
          <a:tile tx="0" ty="0" sx="100000" sy="100000" flip="none" algn="tl"/>
        </a:blipFill>
        <a:ln w="254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pt-BR" altLang="pt-BR" sz="1700" b="0" i="0" u="none" strike="noStrike" cap="none" normalizeH="0" baseline="0" smtClean="0">
            <a:ln>
              <a:noFill/>
            </a:ln>
            <a:solidFill>
              <a:schemeClr val="tx1"/>
            </a:solidFill>
            <a:effectLst/>
            <a:latin typeface="Arial" charset="0"/>
          </a:defRPr>
        </a:defPPr>
      </a:lstStyle>
    </a:lnDef>
  </a:objectDefaults>
  <a:extraClrSchemeLst>
    <a:extraClrScheme>
      <a:clrScheme name="2_NOVOMODELO_DO_MP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NOVOMODELO_DO_MP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NOVOMODELO_DO_MP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NOVOMODELO_DO_MP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NOVOMODELO_DO_MP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NOVOMODELO_DO_MP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NOVOMODELO_DO_MP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OVOMODELO_DO_MPS">
  <a:themeElements>
    <a:clrScheme name="1_NOVOMODELO_DO_MP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NOVOMODELO_DO_MPS">
      <a:majorFont>
        <a:latin typeface="Times New Roman"/>
        <a:ea typeface=""/>
        <a:cs typeface=""/>
      </a:majorFont>
      <a:minorFont>
        <a:latin typeface="Times New Roman"/>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1">
          <a:blip xmlns:r="http://schemas.openxmlformats.org/officeDocument/2006/relationships" r:embed="rId1"/>
          <a:srcRect/>
          <a:tile tx="0" ty="0" sx="100000" sy="100000" flip="none" algn="tl"/>
        </a:blipFill>
        <a:ln w="254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pt-BR" altLang="pt-BR" sz="17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blipFill dpi="0" rotWithShape="1">
          <a:blip xmlns:r="http://schemas.openxmlformats.org/officeDocument/2006/relationships" r:embed="rId1"/>
          <a:srcRect/>
          <a:tile tx="0" ty="0" sx="100000" sy="100000" flip="none" algn="tl"/>
        </a:blipFill>
        <a:ln w="254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pt-BR" altLang="pt-BR" sz="1700" b="0" i="0" u="none" strike="noStrike" cap="none" normalizeH="0" baseline="0" smtClean="0">
            <a:ln>
              <a:noFill/>
            </a:ln>
            <a:solidFill>
              <a:schemeClr val="tx1"/>
            </a:solidFill>
            <a:effectLst/>
            <a:latin typeface="Arial" charset="0"/>
          </a:defRPr>
        </a:defPPr>
      </a:lstStyle>
    </a:lnDef>
  </a:objectDefaults>
  <a:extraClrSchemeLst>
    <a:extraClrScheme>
      <a:clrScheme name="1_NOVOMODELO_DO_MP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NOVOMODELO_DO_MP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NOVOMODELO_DO_MP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NOVOMODELO_DO_MP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NOVOMODELO_DO_MP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NOVOMODELO_DO_MP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NOVOMODELO_DO_MP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o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33845</TotalTime>
  <Words>1167</Words>
  <Application>Microsoft Office PowerPoint</Application>
  <PresentationFormat>Apresentação na tela (4:3)</PresentationFormat>
  <Paragraphs>151</Paragraphs>
  <Slides>27</Slides>
  <Notes>6</Notes>
  <HiddenSlides>0</HiddenSlides>
  <MMClips>0</MMClips>
  <ScaleCrop>false</ScaleCrop>
  <HeadingPairs>
    <vt:vector size="6" baseType="variant">
      <vt:variant>
        <vt:lpstr>Tema</vt:lpstr>
      </vt:variant>
      <vt:variant>
        <vt:i4>2</vt:i4>
      </vt:variant>
      <vt:variant>
        <vt:lpstr>Servidores OLE incorporados</vt:lpstr>
      </vt:variant>
      <vt:variant>
        <vt:i4>1</vt:i4>
      </vt:variant>
      <vt:variant>
        <vt:lpstr>Títulos de slides</vt:lpstr>
      </vt:variant>
      <vt:variant>
        <vt:i4>27</vt:i4>
      </vt:variant>
    </vt:vector>
  </HeadingPairs>
  <TitlesOfParts>
    <vt:vector size="30" baseType="lpstr">
      <vt:lpstr>2_NOVOMODELO_DO_MPS</vt:lpstr>
      <vt:lpstr>1_NOVOMODELO_DO_MPS</vt:lpstr>
      <vt:lpstr>Gráfico do Microsoft Excel</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MPS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Resultado do RGPS</dc:title>
  <dc:subject>Previdência Social</dc:subject>
  <dc:creator>CGEP / SPS / MPS</dc:creator>
  <cp:lastModifiedBy>Silvana do Socorro Machado Rodrigues - MPS</cp:lastModifiedBy>
  <cp:revision>2245</cp:revision>
  <cp:lastPrinted>2014-09-22T18:48:58Z</cp:lastPrinted>
  <dcterms:created xsi:type="dcterms:W3CDTF">2000-11-17T20:09:32Z</dcterms:created>
  <dcterms:modified xsi:type="dcterms:W3CDTF">2015-05-21T19:50:16Z</dcterms:modified>
</cp:coreProperties>
</file>